
<file path=[Content_Types].xml><?xml version="1.0" encoding="utf-8"?>
<Types xmlns="http://schemas.openxmlformats.org/package/2006/content-types">
  <Default Extension="xml" ContentType="application/xml"/>
  <Default Extension="doc" ContentType="application/msword"/>
  <Default Extension="jpeg" ContentType="image/jpeg"/>
  <Default Extension="jpg" ContentType="image/jpeg"/>
  <Default Extension="emf" ContentType="image/x-emf"/>
  <Default Extension="rels" ContentType="application/vnd.openxmlformats-package.relationships+xml"/>
  <Default Extension="vml" ContentType="application/vnd.openxmlformats-officedocument.vmlDrawing"/>
  <Default Extension="tif" ContentType="image/tiff"/>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embeddings/oleObject1.bin" ContentType="application/vnd.openxmlformats-officedocument.oleObject"/>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0" r:id="rId2"/>
  </p:sldMasterIdLst>
  <p:notesMasterIdLst>
    <p:notesMasterId r:id="rId111"/>
  </p:notesMasterIdLst>
  <p:sldIdLst>
    <p:sldId id="262" r:id="rId3"/>
    <p:sldId id="275" r:id="rId4"/>
    <p:sldId id="263" r:id="rId5"/>
    <p:sldId id="264" r:id="rId6"/>
    <p:sldId id="265" r:id="rId7"/>
    <p:sldId id="266" r:id="rId8"/>
    <p:sldId id="269" r:id="rId9"/>
    <p:sldId id="267" r:id="rId10"/>
    <p:sldId id="268" r:id="rId11"/>
    <p:sldId id="270" r:id="rId12"/>
    <p:sldId id="271" r:id="rId13"/>
    <p:sldId id="272" r:id="rId14"/>
    <p:sldId id="273" r:id="rId15"/>
    <p:sldId id="274" r:id="rId16"/>
    <p:sldId id="276" r:id="rId17"/>
    <p:sldId id="277" r:id="rId18"/>
    <p:sldId id="278" r:id="rId19"/>
    <p:sldId id="279" r:id="rId20"/>
    <p:sldId id="280" r:id="rId21"/>
    <p:sldId id="282" r:id="rId22"/>
    <p:sldId id="281" r:id="rId23"/>
    <p:sldId id="283" r:id="rId24"/>
    <p:sldId id="287" r:id="rId25"/>
    <p:sldId id="286" r:id="rId26"/>
    <p:sldId id="291" r:id="rId27"/>
    <p:sldId id="285" r:id="rId28"/>
    <p:sldId id="284" r:id="rId29"/>
    <p:sldId id="288" r:id="rId30"/>
    <p:sldId id="322" r:id="rId31"/>
    <p:sldId id="298" r:id="rId32"/>
    <p:sldId id="299" r:id="rId33"/>
    <p:sldId id="300" r:id="rId34"/>
    <p:sldId id="301" r:id="rId35"/>
    <p:sldId id="302" r:id="rId36"/>
    <p:sldId id="303" r:id="rId37"/>
    <p:sldId id="304" r:id="rId38"/>
    <p:sldId id="305" r:id="rId39"/>
    <p:sldId id="306" r:id="rId40"/>
    <p:sldId id="307" r:id="rId41"/>
    <p:sldId id="308" r:id="rId42"/>
    <p:sldId id="309" r:id="rId43"/>
    <p:sldId id="310" r:id="rId44"/>
    <p:sldId id="311" r:id="rId45"/>
    <p:sldId id="312" r:id="rId46"/>
    <p:sldId id="313" r:id="rId47"/>
    <p:sldId id="295" r:id="rId48"/>
    <p:sldId id="292" r:id="rId49"/>
    <p:sldId id="330" r:id="rId50"/>
    <p:sldId id="331" r:id="rId51"/>
    <p:sldId id="293" r:id="rId52"/>
    <p:sldId id="334" r:id="rId53"/>
    <p:sldId id="316" r:id="rId54"/>
    <p:sldId id="335" r:id="rId55"/>
    <p:sldId id="317" r:id="rId56"/>
    <p:sldId id="318" r:id="rId57"/>
    <p:sldId id="336" r:id="rId58"/>
    <p:sldId id="333" r:id="rId59"/>
    <p:sldId id="296" r:id="rId60"/>
    <p:sldId id="319" r:id="rId61"/>
    <p:sldId id="297" r:id="rId62"/>
    <p:sldId id="294" r:id="rId63"/>
    <p:sldId id="314" r:id="rId64"/>
    <p:sldId id="315" r:id="rId65"/>
    <p:sldId id="324" r:id="rId66"/>
    <p:sldId id="325" r:id="rId67"/>
    <p:sldId id="328" r:id="rId68"/>
    <p:sldId id="329" r:id="rId69"/>
    <p:sldId id="376" r:id="rId70"/>
    <p:sldId id="337" r:id="rId71"/>
    <p:sldId id="338" r:id="rId72"/>
    <p:sldId id="339" r:id="rId73"/>
    <p:sldId id="340" r:id="rId74"/>
    <p:sldId id="341" r:id="rId75"/>
    <p:sldId id="342" r:id="rId76"/>
    <p:sldId id="343" r:id="rId77"/>
    <p:sldId id="344" r:id="rId78"/>
    <p:sldId id="345" r:id="rId79"/>
    <p:sldId id="346" r:id="rId80"/>
    <p:sldId id="347" r:id="rId81"/>
    <p:sldId id="348" r:id="rId82"/>
    <p:sldId id="349" r:id="rId83"/>
    <p:sldId id="350" r:id="rId84"/>
    <p:sldId id="351" r:id="rId85"/>
    <p:sldId id="352" r:id="rId86"/>
    <p:sldId id="353" r:id="rId87"/>
    <p:sldId id="354" r:id="rId88"/>
    <p:sldId id="355" r:id="rId89"/>
    <p:sldId id="356" r:id="rId90"/>
    <p:sldId id="357" r:id="rId91"/>
    <p:sldId id="358" r:id="rId92"/>
    <p:sldId id="359" r:id="rId93"/>
    <p:sldId id="360" r:id="rId94"/>
    <p:sldId id="361" r:id="rId95"/>
    <p:sldId id="362" r:id="rId96"/>
    <p:sldId id="363" r:id="rId97"/>
    <p:sldId id="364" r:id="rId98"/>
    <p:sldId id="365" r:id="rId99"/>
    <p:sldId id="366" r:id="rId100"/>
    <p:sldId id="367" r:id="rId101"/>
    <p:sldId id="368" r:id="rId102"/>
    <p:sldId id="369" r:id="rId103"/>
    <p:sldId id="370" r:id="rId104"/>
    <p:sldId id="371" r:id="rId105"/>
    <p:sldId id="372" r:id="rId106"/>
    <p:sldId id="373" r:id="rId107"/>
    <p:sldId id="374" r:id="rId108"/>
    <p:sldId id="375" r:id="rId109"/>
    <p:sldId id="377" r:id="rId110"/>
  </p:sldIdLst>
  <p:sldSz cx="9144000" cy="6858000" type="screen4x3"/>
  <p:notesSz cx="6797675" cy="9928225"/>
  <p:defaultTextStyle>
    <a:defPPr>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131231"/>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3C2FFA5D-87B4-456A-9821-1D502468CF0F}" styleName="主题样式 1 - 强调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AF606853-7671-496A-8E4F-DF71F8EC918B}" styleName="深色样式 1 - 强调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7AC3CCA-C797-4891-BE02-D94E43425B78}" styleName="中度样式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2A488322-F2BA-4B5B-9748-0D474271808F}" styleName="中度样式 3 - 强调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23804" autoAdjust="0"/>
    <p:restoredTop sz="94531" autoAdjust="0"/>
  </p:normalViewPr>
  <p:slideViewPr>
    <p:cSldViewPr snapToGrid="0" snapToObjects="1">
      <p:cViewPr>
        <p:scale>
          <a:sx n="100" d="100"/>
          <a:sy n="100" d="100"/>
        </p:scale>
        <p:origin x="-1000" y="-432"/>
      </p:cViewPr>
      <p:guideLst>
        <p:guide orient="horz" pos="2160"/>
        <p:guide pos="2880"/>
      </p:guideLst>
    </p:cSldViewPr>
  </p:slideViewPr>
  <p:outlineViewPr>
    <p:cViewPr>
      <p:scale>
        <a:sx n="33" d="100"/>
        <a:sy n="33" d="100"/>
      </p:scale>
      <p:origin x="0" y="2592"/>
    </p:cViewPr>
  </p:outlineViewPr>
  <p:notesTextViewPr>
    <p:cViewPr>
      <p:scale>
        <a:sx n="100" d="100"/>
        <a:sy n="100" d="100"/>
      </p:scale>
      <p:origin x="0" y="0"/>
    </p:cViewPr>
  </p:notesTextViewPr>
  <p:sorterViewPr>
    <p:cViewPr>
      <p:scale>
        <a:sx n="50" d="100"/>
        <a:sy n="50" d="100"/>
      </p:scale>
      <p:origin x="0" y="560"/>
    </p:cViewPr>
  </p:sorterViewPr>
  <p:gridSpacing cx="72008" cy="72008"/>
</p:viewPr>
</file>

<file path=ppt/_rels/presentation.xml.rels><?xml version="1.0" encoding="UTF-8" standalone="yes"?>
<Relationships xmlns="http://schemas.openxmlformats.org/package/2006/relationships"><Relationship Id="rId101" Type="http://schemas.openxmlformats.org/officeDocument/2006/relationships/slide" Target="slides/slide99.xml"/><Relationship Id="rId102" Type="http://schemas.openxmlformats.org/officeDocument/2006/relationships/slide" Target="slides/slide100.xml"/><Relationship Id="rId103" Type="http://schemas.openxmlformats.org/officeDocument/2006/relationships/slide" Target="slides/slide101.xml"/><Relationship Id="rId104" Type="http://schemas.openxmlformats.org/officeDocument/2006/relationships/slide" Target="slides/slide102.xml"/><Relationship Id="rId105" Type="http://schemas.openxmlformats.org/officeDocument/2006/relationships/slide" Target="slides/slide103.xml"/><Relationship Id="rId106" Type="http://schemas.openxmlformats.org/officeDocument/2006/relationships/slide" Target="slides/slide104.xml"/><Relationship Id="rId107" Type="http://schemas.openxmlformats.org/officeDocument/2006/relationships/slide" Target="slides/slide105.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108" Type="http://schemas.openxmlformats.org/officeDocument/2006/relationships/slide" Target="slides/slide106.xml"/><Relationship Id="rId109" Type="http://schemas.openxmlformats.org/officeDocument/2006/relationships/slide" Target="slides/slide107.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50" Type="http://schemas.openxmlformats.org/officeDocument/2006/relationships/slide" Target="slides/slide48.xml"/><Relationship Id="rId51" Type="http://schemas.openxmlformats.org/officeDocument/2006/relationships/slide" Target="slides/slide49.xml"/><Relationship Id="rId52" Type="http://schemas.openxmlformats.org/officeDocument/2006/relationships/slide" Target="slides/slide50.xml"/><Relationship Id="rId53" Type="http://schemas.openxmlformats.org/officeDocument/2006/relationships/slide" Target="slides/slide51.xml"/><Relationship Id="rId54" Type="http://schemas.openxmlformats.org/officeDocument/2006/relationships/slide" Target="slides/slide52.xml"/><Relationship Id="rId55" Type="http://schemas.openxmlformats.org/officeDocument/2006/relationships/slide" Target="slides/slide53.xml"/><Relationship Id="rId56" Type="http://schemas.openxmlformats.org/officeDocument/2006/relationships/slide" Target="slides/slide54.xml"/><Relationship Id="rId57" Type="http://schemas.openxmlformats.org/officeDocument/2006/relationships/slide" Target="slides/slide55.xml"/><Relationship Id="rId58" Type="http://schemas.openxmlformats.org/officeDocument/2006/relationships/slide" Target="slides/slide56.xml"/><Relationship Id="rId59" Type="http://schemas.openxmlformats.org/officeDocument/2006/relationships/slide" Target="slides/slide57.xml"/><Relationship Id="rId70" Type="http://schemas.openxmlformats.org/officeDocument/2006/relationships/slide" Target="slides/slide68.xml"/><Relationship Id="rId71" Type="http://schemas.openxmlformats.org/officeDocument/2006/relationships/slide" Target="slides/slide69.xml"/><Relationship Id="rId72" Type="http://schemas.openxmlformats.org/officeDocument/2006/relationships/slide" Target="slides/slide70.xml"/><Relationship Id="rId73" Type="http://schemas.openxmlformats.org/officeDocument/2006/relationships/slide" Target="slides/slide71.xml"/><Relationship Id="rId74" Type="http://schemas.openxmlformats.org/officeDocument/2006/relationships/slide" Target="slides/slide72.xml"/><Relationship Id="rId75" Type="http://schemas.openxmlformats.org/officeDocument/2006/relationships/slide" Target="slides/slide73.xml"/><Relationship Id="rId76" Type="http://schemas.openxmlformats.org/officeDocument/2006/relationships/slide" Target="slides/slide74.xml"/><Relationship Id="rId77" Type="http://schemas.openxmlformats.org/officeDocument/2006/relationships/slide" Target="slides/slide75.xml"/><Relationship Id="rId78" Type="http://schemas.openxmlformats.org/officeDocument/2006/relationships/slide" Target="slides/slide76.xml"/><Relationship Id="rId79" Type="http://schemas.openxmlformats.org/officeDocument/2006/relationships/slide" Target="slides/slide77.xml"/><Relationship Id="rId110" Type="http://schemas.openxmlformats.org/officeDocument/2006/relationships/slide" Target="slides/slide108.xml"/><Relationship Id="rId90" Type="http://schemas.openxmlformats.org/officeDocument/2006/relationships/slide" Target="slides/slide88.xml"/><Relationship Id="rId91" Type="http://schemas.openxmlformats.org/officeDocument/2006/relationships/slide" Target="slides/slide89.xml"/><Relationship Id="rId92" Type="http://schemas.openxmlformats.org/officeDocument/2006/relationships/slide" Target="slides/slide90.xml"/><Relationship Id="rId93" Type="http://schemas.openxmlformats.org/officeDocument/2006/relationships/slide" Target="slides/slide91.xml"/><Relationship Id="rId94" Type="http://schemas.openxmlformats.org/officeDocument/2006/relationships/slide" Target="slides/slide92.xml"/><Relationship Id="rId95" Type="http://schemas.openxmlformats.org/officeDocument/2006/relationships/slide" Target="slides/slide93.xml"/><Relationship Id="rId96" Type="http://schemas.openxmlformats.org/officeDocument/2006/relationships/slide" Target="slides/slide94.xml"/><Relationship Id="rId97" Type="http://schemas.openxmlformats.org/officeDocument/2006/relationships/slide" Target="slides/slide95.xml"/><Relationship Id="rId98" Type="http://schemas.openxmlformats.org/officeDocument/2006/relationships/slide" Target="slides/slide96.xml"/><Relationship Id="rId99" Type="http://schemas.openxmlformats.org/officeDocument/2006/relationships/slide" Target="slides/slide97.xml"/><Relationship Id="rId111" Type="http://schemas.openxmlformats.org/officeDocument/2006/relationships/notesMaster" Target="notesMasters/notesMaster1.xml"/><Relationship Id="rId112" Type="http://schemas.openxmlformats.org/officeDocument/2006/relationships/printerSettings" Target="printerSettings/printerSettings1.bin"/><Relationship Id="rId113" Type="http://schemas.openxmlformats.org/officeDocument/2006/relationships/presProps" Target="presProps.xml"/><Relationship Id="rId114" Type="http://schemas.openxmlformats.org/officeDocument/2006/relationships/viewProps" Target="viewProps.xml"/><Relationship Id="rId115" Type="http://schemas.openxmlformats.org/officeDocument/2006/relationships/theme" Target="theme/theme1.xml"/><Relationship Id="rId116" Type="http://schemas.openxmlformats.org/officeDocument/2006/relationships/tableStyles" Target="tableStyles.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40" Type="http://schemas.openxmlformats.org/officeDocument/2006/relationships/slide" Target="slides/slide38.xml"/><Relationship Id="rId41" Type="http://schemas.openxmlformats.org/officeDocument/2006/relationships/slide" Target="slides/slide39.xml"/><Relationship Id="rId42" Type="http://schemas.openxmlformats.org/officeDocument/2006/relationships/slide" Target="slides/slide40.xml"/><Relationship Id="rId43" Type="http://schemas.openxmlformats.org/officeDocument/2006/relationships/slide" Target="slides/slide41.xml"/><Relationship Id="rId44" Type="http://schemas.openxmlformats.org/officeDocument/2006/relationships/slide" Target="slides/slide42.xml"/><Relationship Id="rId45" Type="http://schemas.openxmlformats.org/officeDocument/2006/relationships/slide" Target="slides/slide43.xml"/><Relationship Id="rId46" Type="http://schemas.openxmlformats.org/officeDocument/2006/relationships/slide" Target="slides/slide44.xml"/><Relationship Id="rId47" Type="http://schemas.openxmlformats.org/officeDocument/2006/relationships/slide" Target="slides/slide45.xml"/><Relationship Id="rId48" Type="http://schemas.openxmlformats.org/officeDocument/2006/relationships/slide" Target="slides/slide46.xml"/><Relationship Id="rId49" Type="http://schemas.openxmlformats.org/officeDocument/2006/relationships/slide" Target="slides/slide47.xml"/><Relationship Id="rId60" Type="http://schemas.openxmlformats.org/officeDocument/2006/relationships/slide" Target="slides/slide58.xml"/><Relationship Id="rId61" Type="http://schemas.openxmlformats.org/officeDocument/2006/relationships/slide" Target="slides/slide59.xml"/><Relationship Id="rId62" Type="http://schemas.openxmlformats.org/officeDocument/2006/relationships/slide" Target="slides/slide60.xml"/><Relationship Id="rId63" Type="http://schemas.openxmlformats.org/officeDocument/2006/relationships/slide" Target="slides/slide61.xml"/><Relationship Id="rId64" Type="http://schemas.openxmlformats.org/officeDocument/2006/relationships/slide" Target="slides/slide62.xml"/><Relationship Id="rId65" Type="http://schemas.openxmlformats.org/officeDocument/2006/relationships/slide" Target="slides/slide63.xml"/><Relationship Id="rId66" Type="http://schemas.openxmlformats.org/officeDocument/2006/relationships/slide" Target="slides/slide64.xml"/><Relationship Id="rId67" Type="http://schemas.openxmlformats.org/officeDocument/2006/relationships/slide" Target="slides/slide65.xml"/><Relationship Id="rId68" Type="http://schemas.openxmlformats.org/officeDocument/2006/relationships/slide" Target="slides/slide66.xml"/><Relationship Id="rId69" Type="http://schemas.openxmlformats.org/officeDocument/2006/relationships/slide" Target="slides/slide67.xml"/><Relationship Id="rId100" Type="http://schemas.openxmlformats.org/officeDocument/2006/relationships/slide" Target="slides/slide98.xml"/><Relationship Id="rId80" Type="http://schemas.openxmlformats.org/officeDocument/2006/relationships/slide" Target="slides/slide78.xml"/><Relationship Id="rId81" Type="http://schemas.openxmlformats.org/officeDocument/2006/relationships/slide" Target="slides/slide79.xml"/><Relationship Id="rId82" Type="http://schemas.openxmlformats.org/officeDocument/2006/relationships/slide" Target="slides/slide80.xml"/><Relationship Id="rId83" Type="http://schemas.openxmlformats.org/officeDocument/2006/relationships/slide" Target="slides/slide81.xml"/><Relationship Id="rId84" Type="http://schemas.openxmlformats.org/officeDocument/2006/relationships/slide" Target="slides/slide82.xml"/><Relationship Id="rId85" Type="http://schemas.openxmlformats.org/officeDocument/2006/relationships/slide" Target="slides/slide83.xml"/><Relationship Id="rId86" Type="http://schemas.openxmlformats.org/officeDocument/2006/relationships/slide" Target="slides/slide84.xml"/><Relationship Id="rId87" Type="http://schemas.openxmlformats.org/officeDocument/2006/relationships/slide" Target="slides/slide85.xml"/><Relationship Id="rId88" Type="http://schemas.openxmlformats.org/officeDocument/2006/relationships/slide" Target="slides/slide86.xml"/><Relationship Id="rId89" Type="http://schemas.openxmlformats.org/officeDocument/2006/relationships/slide" Target="slides/slide8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63.emf"/><Relationship Id="rId2" Type="http://schemas.openxmlformats.org/officeDocument/2006/relationships/image" Target="../media/image64.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65.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66.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67.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5659" cy="496411"/>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50443" y="0"/>
            <a:ext cx="2945659" cy="496411"/>
          </a:xfrm>
          <a:prstGeom prst="rect">
            <a:avLst/>
          </a:prstGeom>
        </p:spPr>
        <p:txBody>
          <a:bodyPr vert="horz" lIns="91440" tIns="45720" rIns="91440" bIns="45720" rtlCol="0"/>
          <a:lstStyle>
            <a:lvl1pPr algn="r">
              <a:defRPr sz="1200"/>
            </a:lvl1pPr>
          </a:lstStyle>
          <a:p>
            <a:fld id="{EB2ADC72-0B41-0045-A1D4-43820EE39616}" type="datetimeFigureOut">
              <a:rPr kumimoji="1" lang="zh-CN" altLang="en-US" smtClean="0"/>
              <a:t>9/29/17</a:t>
            </a:fld>
            <a:endParaRPr kumimoji="1" lang="zh-CN" altLang="en-US"/>
          </a:p>
        </p:txBody>
      </p:sp>
      <p:sp>
        <p:nvSpPr>
          <p:cNvPr id="4" name="幻灯片图像占位符 3"/>
          <p:cNvSpPr>
            <a:spLocks noGrp="1" noRot="1" noChangeAspect="1"/>
          </p:cNvSpPr>
          <p:nvPr>
            <p:ph type="sldImg" idx="2"/>
          </p:nvPr>
        </p:nvSpPr>
        <p:spPr>
          <a:xfrm>
            <a:off x="917575" y="744538"/>
            <a:ext cx="4962525" cy="3722687"/>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79768" y="4715907"/>
            <a:ext cx="5438140" cy="4467701"/>
          </a:xfrm>
          <a:prstGeom prst="rect">
            <a:avLst/>
          </a:prstGeom>
        </p:spPr>
        <p:txBody>
          <a:bodyPr vert="horz" lIns="91440" tIns="45720" rIns="91440" bIns="45720" rtlCol="0"/>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6" name="页脚占位符 5"/>
          <p:cNvSpPr>
            <a:spLocks noGrp="1"/>
          </p:cNvSpPr>
          <p:nvPr>
            <p:ph type="ftr" sz="quarter" idx="4"/>
          </p:nvPr>
        </p:nvSpPr>
        <p:spPr>
          <a:xfrm>
            <a:off x="0" y="9430091"/>
            <a:ext cx="2945659" cy="496411"/>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50443" y="9430091"/>
            <a:ext cx="2945659" cy="496411"/>
          </a:xfrm>
          <a:prstGeom prst="rect">
            <a:avLst/>
          </a:prstGeom>
        </p:spPr>
        <p:txBody>
          <a:bodyPr vert="horz" lIns="91440" tIns="45720" rIns="91440" bIns="45720" rtlCol="0" anchor="b"/>
          <a:lstStyle>
            <a:lvl1pPr algn="r">
              <a:defRPr sz="1200"/>
            </a:lvl1pPr>
          </a:lstStyle>
          <a:p>
            <a:fld id="{1DDF7EEF-57DB-984F-BD6E-D724D0BB10FC}" type="slidenum">
              <a:rPr kumimoji="1" lang="zh-CN" altLang="en-US" smtClean="0"/>
              <a:t>‹#›</a:t>
            </a:fld>
            <a:endParaRPr kumimoji="1" lang="zh-CN" altLang="en-US"/>
          </a:p>
        </p:txBody>
      </p:sp>
    </p:spTree>
    <p:extLst>
      <p:ext uri="{BB962C8B-B14F-4D97-AF65-F5344CB8AC3E}">
        <p14:creationId xmlns:p14="http://schemas.microsoft.com/office/powerpoint/2010/main" val="2154328631"/>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66F4AED5-0D90-408C-BE82-407C9617AAC0}" type="slidenum">
              <a:rPr lang="zh-CN" altLang="en-US" smtClean="0"/>
              <a:pPr/>
              <a:t>1</a:t>
            </a:fld>
            <a:endParaRPr lang="zh-CN" altLang="en-US"/>
          </a:p>
        </p:txBody>
      </p:sp>
    </p:spTree>
    <p:extLst>
      <p:ext uri="{BB962C8B-B14F-4D97-AF65-F5344CB8AC3E}">
        <p14:creationId xmlns:p14="http://schemas.microsoft.com/office/powerpoint/2010/main" val="17375885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C397027-62EA-3246-82A2-0E8ABD3CC658}" type="slidenum">
              <a:rPr lang="en-US" altLang="zh-CN"/>
              <a:pPr/>
              <a:t>71</a:t>
            </a:fld>
            <a:endParaRPr lang="en-US" altLang="zh-CN"/>
          </a:p>
        </p:txBody>
      </p:sp>
      <p:sp>
        <p:nvSpPr>
          <p:cNvPr id="48130" name="Rectangle 1026"/>
          <p:cNvSpPr>
            <a:spLocks noChangeArrowheads="1" noTextEdit="1"/>
          </p:cNvSpPr>
          <p:nvPr>
            <p:ph type="sldImg"/>
          </p:nvPr>
        </p:nvSpPr>
        <p:spPr>
          <a:ln/>
          <a:extLst>
            <a:ext uri="{FAA26D3D-D897-4be2-8F04-BA451C77F1D7}">
              <ma14:placeholderFlag xmlns:ma14="http://schemas.microsoft.com/office/mac/drawingml/2011/main" val="1"/>
            </a:ext>
          </a:extLst>
        </p:spPr>
      </p:sp>
      <p:sp>
        <p:nvSpPr>
          <p:cNvPr id="48131" name="Rectangle 1027"/>
          <p:cNvSpPr>
            <a:spLocks noGrp="1" noChangeArrowheads="1"/>
          </p:cNvSpPr>
          <p:nvPr>
            <p:ph type="body" idx="1"/>
          </p:nvPr>
        </p:nvSpPr>
        <p:spPr/>
        <p:txBody>
          <a:bodyPr/>
          <a:lstStyle/>
          <a:p>
            <a:r>
              <a:rPr lang="en-US" altLang="zh-CN"/>
              <a:t>AAUAAA has variants like AUUAAA</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7910C52-BEF2-B54A-8345-B187A33D9680}" type="slidenum">
              <a:rPr lang="en-US" altLang="zh-CN"/>
              <a:pPr/>
              <a:t>77</a:t>
            </a:fld>
            <a:endParaRPr lang="en-US" altLang="zh-CN"/>
          </a:p>
        </p:txBody>
      </p:sp>
      <p:sp>
        <p:nvSpPr>
          <p:cNvPr id="19458" name="Rectangle 2"/>
          <p:cNvSpPr>
            <a:spLocks noChangeArrowheads="1" noTextEdit="1"/>
          </p:cNvSpPr>
          <p:nvPr>
            <p:ph type="sldImg"/>
          </p:nvPr>
        </p:nvSpPr>
        <p:spPr>
          <a:ln/>
          <a:extLst>
            <a:ext uri="{FAA26D3D-D897-4be2-8F04-BA451C77F1D7}">
              <ma14:placeholderFlag xmlns:ma14="http://schemas.microsoft.com/office/mac/drawingml/2011/main" val="1"/>
            </a:ext>
          </a:extLst>
        </p:spPr>
      </p:sp>
      <p:sp>
        <p:nvSpPr>
          <p:cNvPr id="19459" name="Rectangle 3"/>
          <p:cNvSpPr>
            <a:spLocks noGrp="1" noChangeArrowheads="1"/>
          </p:cNvSpPr>
          <p:nvPr>
            <p:ph type="body" idx="1"/>
          </p:nvPr>
        </p:nvSpPr>
        <p:spPr/>
        <p:txBody>
          <a:bodyPr/>
          <a:lstStyle/>
          <a:p>
            <a:r>
              <a:rPr lang="en-US" altLang="zh-CN"/>
              <a:t>Edwalds-Gilbert et al. surveyed experimental evidences and identified three types of alternative polyadenylation.</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17DD923-93AC-E24F-80BF-0A7286C14216}" type="slidenum">
              <a:rPr lang="en-US" altLang="zh-CN"/>
              <a:pPr/>
              <a:t>78</a:t>
            </a:fld>
            <a:endParaRPr lang="en-US" altLang="zh-CN"/>
          </a:p>
        </p:txBody>
      </p:sp>
      <p:sp>
        <p:nvSpPr>
          <p:cNvPr id="51202" name="Rectangle 2"/>
          <p:cNvSpPr>
            <a:spLocks noChangeArrowheads="1" noTextEdit="1"/>
          </p:cNvSpPr>
          <p:nvPr>
            <p:ph type="sldImg"/>
          </p:nvPr>
        </p:nvSpPr>
        <p:spPr>
          <a:ln/>
          <a:extLst>
            <a:ext uri="{FAA26D3D-D897-4be2-8F04-BA451C77F1D7}">
              <ma14:placeholderFlag xmlns:ma14="http://schemas.microsoft.com/office/mac/drawingml/2011/main" val="1"/>
            </a:ext>
          </a:extLst>
        </p:spPr>
      </p:sp>
      <p:sp>
        <p:nvSpPr>
          <p:cNvPr id="51203" name="Rectangle 3"/>
          <p:cNvSpPr>
            <a:spLocks noGrp="1" noChangeArrowheads="1"/>
          </p:cNvSpPr>
          <p:nvPr>
            <p:ph type="body" idx="1"/>
          </p:nvPr>
        </p:nvSpPr>
        <p:spPr/>
        <p:txBody>
          <a:bodyPr/>
          <a:lstStyle/>
          <a:p>
            <a:r>
              <a:rPr lang="en-US" altLang="zh-CN"/>
              <a:t>CGRP is a neuropeptide.</a:t>
            </a:r>
          </a:p>
          <a:p>
            <a:r>
              <a:rPr lang="en-US" altLang="zh-CN"/>
              <a:t>In immature B cell, two forms of IgM are produced in equal amounts. While in terminal differentiated plasma cell, there is a shift from membrane form to secretory form. </a:t>
            </a:r>
          </a:p>
          <a:p>
            <a:r>
              <a:rPr lang="en-US" altLang="zh-CN" b="1"/>
              <a:t>The classical example of type II polyA sites is Immunoglobin M (IgM) heavy chain. There are two forms of IgM transcripts: membrane-bound form and secretory form. The membrane-bound form uses the distal polyA site in M 2 exon. The secretory form uses the proximal polyA site hidden in intron between exon C</a:t>
            </a:r>
            <a:r>
              <a:rPr lang="en-US" altLang="zh-CN" b="1">
                <a:sym typeface="Symbol" charset="0"/>
              </a:rPr>
              <a:t></a:t>
            </a:r>
            <a:r>
              <a:rPr lang="en-US" altLang="zh-CN" b="1"/>
              <a:t> 4 and M 1 exons. In immature B cells, the two forms have equal abundance. In terminally differentiated plasma cells, the secretory form is predominant. The classical example of type III polyA sites is calcitonin/CGRP. The use of polyA site at exon 4 gives rise to calcitonin in thyroid cells and most other cell types. In neuronal cells, exon 4 is skipped and poly-adenylated at exon 6. This gives a neuropeptide, CGRP. </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99CB3A7-0A4B-2A42-AE8B-3DA71F4D4CE3}" type="slidenum">
              <a:rPr lang="en-US" altLang="zh-CN"/>
              <a:pPr/>
              <a:t>86</a:t>
            </a:fld>
            <a:endParaRPr lang="en-US" altLang="zh-CN"/>
          </a:p>
        </p:txBody>
      </p:sp>
      <p:sp>
        <p:nvSpPr>
          <p:cNvPr id="52226" name="Rectangle 2"/>
          <p:cNvSpPr>
            <a:spLocks noChangeArrowheads="1" noTextEdit="1"/>
          </p:cNvSpPr>
          <p:nvPr>
            <p:ph type="sldImg"/>
          </p:nvPr>
        </p:nvSpPr>
        <p:spPr>
          <a:ln/>
          <a:extLst>
            <a:ext uri="{FAA26D3D-D897-4be2-8F04-BA451C77F1D7}">
              <ma14:placeholderFlag xmlns:ma14="http://schemas.microsoft.com/office/mac/drawingml/2011/main" val="1"/>
            </a:ext>
          </a:extLst>
        </p:spPr>
      </p:sp>
      <p:sp>
        <p:nvSpPr>
          <p:cNvPr id="52227" name="Rectangle 3"/>
          <p:cNvSpPr>
            <a:spLocks noGrp="1" noChangeArrowheads="1"/>
          </p:cNvSpPr>
          <p:nvPr>
            <p:ph type="body" idx="1"/>
          </p:nvPr>
        </p:nvSpPr>
        <p:spPr/>
        <p:txBody>
          <a:bodyPr/>
          <a:lstStyle/>
          <a:p>
            <a:r>
              <a:rPr lang="en-US" altLang="zh-CN"/>
              <a:t>Fluctuate 10~15bps</a:t>
            </a:r>
          </a:p>
          <a:p>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55C0545-E288-F043-8050-DA0E625C7B49}" type="slidenum">
              <a:rPr lang="en-US" altLang="zh-CN"/>
              <a:pPr/>
              <a:t>88</a:t>
            </a:fld>
            <a:endParaRPr lang="en-US" altLang="zh-CN"/>
          </a:p>
        </p:txBody>
      </p:sp>
      <p:sp>
        <p:nvSpPr>
          <p:cNvPr id="26626" name="Rectangle 2"/>
          <p:cNvSpPr>
            <a:spLocks noChangeArrowheads="1" noTextEdit="1"/>
          </p:cNvSpPr>
          <p:nvPr>
            <p:ph type="sldImg"/>
          </p:nvPr>
        </p:nvSpPr>
        <p:spPr>
          <a:ln/>
          <a:extLst>
            <a:ext uri="{FAA26D3D-D897-4be2-8F04-BA451C77F1D7}">
              <ma14:placeholderFlag xmlns:ma14="http://schemas.microsoft.com/office/mac/drawingml/2011/main" val="1"/>
            </a:ext>
          </a:extLst>
        </p:spPr>
      </p:sp>
      <p:sp>
        <p:nvSpPr>
          <p:cNvPr id="26627" name="Rectangle 3"/>
          <p:cNvSpPr>
            <a:spLocks noGrp="1" noChangeArrowheads="1"/>
          </p:cNvSpPr>
          <p:nvPr>
            <p:ph type="body" idx="1"/>
          </p:nvPr>
        </p:nvSpPr>
        <p:spPr/>
        <p:txBody>
          <a:bodyPr/>
          <a:lstStyle/>
          <a:p>
            <a:r>
              <a:rPr lang="en-US" altLang="zh-CN"/>
              <a:t>Hidden exon is essentially skipped exon in Edwarlds-Gilbert</a:t>
            </a:r>
            <a:r>
              <a:rPr lang="zh-CN" altLang="en-US">
                <a:latin typeface="Arial"/>
              </a:rPr>
              <a:t>’</a:t>
            </a:r>
            <a:r>
              <a:rPr lang="en-US" altLang="zh-CN"/>
              <a:t>s paper.</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66163B2-980D-6044-877D-17689638AD26}" type="slidenum">
              <a:rPr lang="en-US" altLang="zh-CN"/>
              <a:pPr/>
              <a:t>90</a:t>
            </a:fld>
            <a:endParaRPr lang="en-US" altLang="zh-CN"/>
          </a:p>
        </p:txBody>
      </p:sp>
      <p:sp>
        <p:nvSpPr>
          <p:cNvPr id="61442" name="Rectangle 2"/>
          <p:cNvSpPr>
            <a:spLocks noChangeArrowheads="1" noTextEdit="1"/>
          </p:cNvSpPr>
          <p:nvPr>
            <p:ph type="sldImg"/>
          </p:nvPr>
        </p:nvSpPr>
        <p:spPr>
          <a:ln/>
          <a:extLst>
            <a:ext uri="{FAA26D3D-D897-4be2-8F04-BA451C77F1D7}">
              <ma14:placeholderFlag xmlns:ma14="http://schemas.microsoft.com/office/mac/drawingml/2011/main" val="1"/>
            </a:ext>
          </a:extLst>
        </p:spPr>
      </p:sp>
      <p:sp>
        <p:nvSpPr>
          <p:cNvPr id="61443" name="Rectangle 3"/>
          <p:cNvSpPr>
            <a:spLocks noGrp="1" noChangeArrowheads="1"/>
          </p:cNvSpPr>
          <p:nvPr>
            <p:ph type="body" idx="1"/>
          </p:nvPr>
        </p:nvSpPr>
        <p:spPr/>
        <p:txBody>
          <a:bodyPr/>
          <a:lstStyle/>
          <a:p>
            <a:r>
              <a:rPr lang="en-US" altLang="zh-CN"/>
              <a:t>Upward triangles represent 3</a:t>
            </a:r>
            <a:r>
              <a:rPr lang="zh-CN" altLang="en-US">
                <a:latin typeface="Arial"/>
              </a:rPr>
              <a:t>’</a:t>
            </a:r>
            <a:r>
              <a:rPr lang="en-US" altLang="zh-CN"/>
              <a:t> splice sites, downward triangles represent 5</a:t>
            </a:r>
            <a:r>
              <a:rPr lang="zh-CN" altLang="en-US">
                <a:latin typeface="Arial"/>
              </a:rPr>
              <a:t>’</a:t>
            </a:r>
            <a:r>
              <a:rPr lang="en-US" altLang="zh-CN"/>
              <a:t> splice sites, and stars represent the polyA sites (big stars represent polyA sites with canonical polyA signals). Stop symbols represent stop codons.</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DC8D65A-C240-C044-BBE1-9022E5D0B1FF}" type="slidenum">
              <a:rPr lang="en-US" altLang="zh-CN"/>
              <a:pPr/>
              <a:t>92</a:t>
            </a:fld>
            <a:endParaRPr lang="en-US" altLang="zh-CN"/>
          </a:p>
        </p:txBody>
      </p:sp>
      <p:sp>
        <p:nvSpPr>
          <p:cNvPr id="33794" name="Rectangle 2"/>
          <p:cNvSpPr>
            <a:spLocks noChangeArrowheads="1" noTextEdit="1"/>
          </p:cNvSpPr>
          <p:nvPr>
            <p:ph type="sldImg"/>
          </p:nvPr>
        </p:nvSpPr>
        <p:spPr>
          <a:ln/>
          <a:extLst>
            <a:ext uri="{FAA26D3D-D897-4be2-8F04-BA451C77F1D7}">
              <ma14:placeholderFlag xmlns:ma14="http://schemas.microsoft.com/office/mac/drawingml/2011/main" val="1"/>
            </a:ext>
          </a:extLst>
        </p:spPr>
      </p:sp>
      <p:sp>
        <p:nvSpPr>
          <p:cNvPr id="33795" name="Rectangle 3"/>
          <p:cNvSpPr>
            <a:spLocks noGrp="1" noChangeArrowheads="1"/>
          </p:cNvSpPr>
          <p:nvPr>
            <p:ph type="body" idx="1"/>
          </p:nvPr>
        </p:nvSpPr>
        <p:spPr/>
        <p:txBody>
          <a:bodyPr/>
          <a:lstStyle/>
          <a:p>
            <a:r>
              <a:rPr lang="en-US" altLang="zh-CN">
                <a:latin typeface="Times New Roman" charset="0"/>
              </a:rPr>
              <a:t>In mouse and rat, there is a third isoform Lamin C2 (Alsheimer et al. 2001). Like Lamin C, it uses the promoter-proximal polyA site but has alternative 5</a:t>
            </a:r>
            <a:r>
              <a:rPr lang="zh-CN" altLang="en-US">
                <a:latin typeface="Arial"/>
              </a:rPr>
              <a:t>’</a:t>
            </a:r>
            <a:r>
              <a:rPr lang="en-US" altLang="zh-CN">
                <a:latin typeface="Times New Roman" charset="0"/>
              </a:rPr>
              <a:t> terminal exon (alternative initiation). In human, there is also a third isoform Lamin Adel10. Like Lamin A, it uses the promoter-distal polyA site but skips exon 10 (alternative splicing). </a:t>
            </a:r>
          </a:p>
          <a:p>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0704E27-0F46-9641-9CDD-71B28FA77F35}" type="slidenum">
              <a:rPr lang="en-US" altLang="zh-CN"/>
              <a:pPr/>
              <a:t>101</a:t>
            </a:fld>
            <a:endParaRPr lang="en-US" altLang="zh-CN"/>
          </a:p>
        </p:txBody>
      </p:sp>
      <p:sp>
        <p:nvSpPr>
          <p:cNvPr id="41986" name="Rectangle 2"/>
          <p:cNvSpPr>
            <a:spLocks noChangeArrowheads="1" noTextEdit="1"/>
          </p:cNvSpPr>
          <p:nvPr>
            <p:ph type="sldImg"/>
          </p:nvPr>
        </p:nvSpPr>
        <p:spPr>
          <a:ln/>
          <a:extLst>
            <a:ext uri="{FAA26D3D-D897-4be2-8F04-BA451C77F1D7}">
              <ma14:placeholderFlag xmlns:ma14="http://schemas.microsoft.com/office/mac/drawingml/2011/main" val="1"/>
            </a:ext>
          </a:extLst>
        </p:spPr>
      </p:sp>
      <p:sp>
        <p:nvSpPr>
          <p:cNvPr id="41987" name="Rectangle 3"/>
          <p:cNvSpPr>
            <a:spLocks noGrp="1" noChangeArrowheads="1"/>
          </p:cNvSpPr>
          <p:nvPr>
            <p:ph type="body" idx="1"/>
          </p:nvPr>
        </p:nvSpPr>
        <p:spPr/>
        <p:txBody>
          <a:bodyPr/>
          <a:lstStyle/>
          <a:p>
            <a:r>
              <a:rPr lang="en-US" altLang="zh-CN">
                <a:latin typeface="Times New Roman" charset="0"/>
              </a:rPr>
              <a:t>Some polyA sites are used more often and associated with a large number of polyA ESTs. The others are used more rarely and associated with only one or a few polyA ESTs. </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B06C46B-821E-A946-BAA5-C78C6D956762}" type="slidenum">
              <a:rPr lang="en-US" altLang="zh-CN"/>
              <a:pPr/>
              <a:t>103</a:t>
            </a:fld>
            <a:endParaRPr lang="en-US" altLang="zh-CN"/>
          </a:p>
        </p:txBody>
      </p:sp>
      <p:sp>
        <p:nvSpPr>
          <p:cNvPr id="49154" name="Rectangle 2"/>
          <p:cNvSpPr>
            <a:spLocks noChangeArrowheads="1" noTextEdit="1"/>
          </p:cNvSpPr>
          <p:nvPr>
            <p:ph type="sldImg"/>
          </p:nvPr>
        </p:nvSpPr>
        <p:spPr>
          <a:ln/>
          <a:extLst>
            <a:ext uri="{FAA26D3D-D897-4be2-8F04-BA451C77F1D7}">
              <ma14:placeholderFlag xmlns:ma14="http://schemas.microsoft.com/office/mac/drawingml/2011/main" val="1"/>
            </a:ext>
          </a:extLst>
        </p:spPr>
      </p:sp>
      <p:sp>
        <p:nvSpPr>
          <p:cNvPr id="49155" name="Rectangle 3"/>
          <p:cNvSpPr>
            <a:spLocks noGrp="1" noChangeArrowheads="1"/>
          </p:cNvSpPr>
          <p:nvPr>
            <p:ph type="body" idx="1"/>
          </p:nvPr>
        </p:nvSpPr>
        <p:spPr/>
        <p:txBody>
          <a:bodyPr/>
          <a:lstStyle/>
          <a:p>
            <a:r>
              <a:rPr lang="en-US" altLang="zh-CN"/>
              <a:t>Class II, competition between U1 binding 5</a:t>
            </a:r>
            <a:r>
              <a:rPr lang="zh-CN" altLang="en-US">
                <a:latin typeface="Arial"/>
              </a:rPr>
              <a:t>’</a:t>
            </a:r>
            <a:r>
              <a:rPr lang="en-US" altLang="zh-CN"/>
              <a:t>ss and CPSF binding polyA signal.</a:t>
            </a:r>
          </a:p>
          <a:p>
            <a:r>
              <a:rPr lang="en-US" altLang="zh-CN"/>
              <a:t>Class III, competition between splicing at upstream 3</a:t>
            </a:r>
            <a:r>
              <a:rPr lang="zh-CN" altLang="en-US">
                <a:latin typeface="Arial"/>
              </a:rPr>
              <a:t>’</a:t>
            </a:r>
            <a:r>
              <a:rPr lang="en-US" altLang="zh-CN"/>
              <a:t>ss or downstream 3</a:t>
            </a:r>
            <a:r>
              <a:rPr lang="zh-CN" altLang="en-US">
                <a:latin typeface="Arial"/>
              </a:rPr>
              <a:t>’</a:t>
            </a:r>
            <a:r>
              <a:rPr lang="en-US" altLang="zh-CN"/>
              <a:t>ss.</a:t>
            </a:r>
          </a:p>
          <a:p>
            <a:r>
              <a:rPr lang="en-US" altLang="zh-CN"/>
              <a:t>Class II is often inefficient. Inserting a polyA site into an intron is often ignored.  </a:t>
            </a:r>
          </a:p>
          <a:p>
            <a:r>
              <a:rPr lang="en-US" altLang="zh-CN"/>
              <a:t>The order of splicing and polyadenylation is not clear today.</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15E05563-8238-BD40-9C9D-3638EE7F5CE2}" type="slidenum">
              <a:rPr lang="en-US" altLang="zh-CN"/>
              <a:pPr>
                <a:defRPr/>
              </a:pPr>
              <a:t>3</a:t>
            </a:fld>
            <a:endParaRPr lang="en-US" altLang="zh-CN"/>
          </a:p>
        </p:txBody>
      </p:sp>
      <p:sp>
        <p:nvSpPr>
          <p:cNvPr id="442370"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442371" name="Rectangle 3"/>
          <p:cNvSpPr>
            <a:spLocks noGrp="1" noChangeArrowheads="1"/>
          </p:cNvSpPr>
          <p:nvPr>
            <p:ph type="body" idx="1"/>
          </p:nvPr>
        </p:nvSpPr>
        <p:spPr/>
        <p:txBody>
          <a:bodyPr/>
          <a:lstStyle/>
          <a:p>
            <a:pPr>
              <a:defRPr/>
            </a:pPr>
            <a:endParaRPr kumimoji="0" lang="zh-CN" altLang="en-US" smtClean="0">
              <a:cs typeface="+mn-c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2C4779F9-5F9C-A949-9DC6-1AED24805D2C}" type="slidenum">
              <a:rPr lang="en-US" altLang="zh-CN"/>
              <a:pPr>
                <a:defRPr/>
              </a:pPr>
              <a:t>4</a:t>
            </a:fld>
            <a:endParaRPr lang="en-US" altLang="zh-CN"/>
          </a:p>
        </p:txBody>
      </p:sp>
      <p:sp>
        <p:nvSpPr>
          <p:cNvPr id="457730"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457731" name="Rectangle 3"/>
          <p:cNvSpPr>
            <a:spLocks noGrp="1" noChangeArrowheads="1"/>
          </p:cNvSpPr>
          <p:nvPr>
            <p:ph type="body" idx="1"/>
          </p:nvPr>
        </p:nvSpPr>
        <p:spPr/>
        <p:txBody>
          <a:bodyPr/>
          <a:lstStyle/>
          <a:p>
            <a:pPr>
              <a:defRPr/>
            </a:pPr>
            <a:endParaRPr kumimoji="0" lang="zh-CN" altLang="en-US" smtClean="0">
              <a:cs typeface="+mn-c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15E05563-8238-BD40-9C9D-3638EE7F5CE2}" type="slidenum">
              <a:rPr lang="en-US" altLang="zh-CN"/>
              <a:pPr>
                <a:defRPr/>
              </a:pPr>
              <a:t>5</a:t>
            </a:fld>
            <a:endParaRPr lang="en-US" altLang="zh-CN"/>
          </a:p>
        </p:txBody>
      </p:sp>
      <p:sp>
        <p:nvSpPr>
          <p:cNvPr id="442370"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442371" name="Rectangle 3"/>
          <p:cNvSpPr>
            <a:spLocks noGrp="1" noChangeArrowheads="1"/>
          </p:cNvSpPr>
          <p:nvPr>
            <p:ph type="body" idx="1"/>
          </p:nvPr>
        </p:nvSpPr>
        <p:spPr/>
        <p:txBody>
          <a:bodyPr/>
          <a:lstStyle/>
          <a:p>
            <a:pPr>
              <a:defRPr/>
            </a:pPr>
            <a:endParaRPr kumimoji="0" lang="zh-CN" altLang="en-US" smtClean="0">
              <a:cs typeface="+mn-c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DDF7EEF-57DB-984F-BD6E-D724D0BB10FC}" type="slidenum">
              <a:rPr kumimoji="1" lang="zh-CN" altLang="en-US" smtClean="0"/>
              <a:t>12</a:t>
            </a:fld>
            <a:endParaRPr kumimoji="1" lang="zh-CN" altLang="en-US"/>
          </a:p>
        </p:txBody>
      </p:sp>
    </p:spTree>
    <p:extLst>
      <p:ext uri="{BB962C8B-B14F-4D97-AF65-F5344CB8AC3E}">
        <p14:creationId xmlns:p14="http://schemas.microsoft.com/office/powerpoint/2010/main" val="40330729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宋体" charset="0"/>
                <a:cs typeface="宋体" charset="0"/>
              </a:defRPr>
            </a:lvl1pPr>
            <a:lvl2pPr marL="742950" indent="-285750">
              <a:defRPr sz="2400">
                <a:solidFill>
                  <a:schemeClr val="tx1"/>
                </a:solidFill>
                <a:latin typeface="Times" charset="0"/>
                <a:ea typeface="宋体" charset="0"/>
              </a:defRPr>
            </a:lvl2pPr>
            <a:lvl3pPr marL="1143000" indent="-228600">
              <a:defRPr sz="2400">
                <a:solidFill>
                  <a:schemeClr val="tx1"/>
                </a:solidFill>
                <a:latin typeface="Times" charset="0"/>
                <a:ea typeface="宋体" charset="0"/>
              </a:defRPr>
            </a:lvl3pPr>
            <a:lvl4pPr marL="1600200" indent="-228600">
              <a:defRPr sz="2400">
                <a:solidFill>
                  <a:schemeClr val="tx1"/>
                </a:solidFill>
                <a:latin typeface="Times" charset="0"/>
                <a:ea typeface="宋体" charset="0"/>
              </a:defRPr>
            </a:lvl4pPr>
            <a:lvl5pPr marL="2057400" indent="-228600">
              <a:defRPr sz="2400">
                <a:solidFill>
                  <a:schemeClr val="tx1"/>
                </a:solidFill>
                <a:latin typeface="Times" charset="0"/>
                <a:ea typeface="宋体" charset="0"/>
              </a:defRPr>
            </a:lvl5pPr>
            <a:lvl6pPr marL="2514600" indent="-228600" eaLnBrk="0" fontAlgn="base" hangingPunct="0">
              <a:spcBef>
                <a:spcPct val="0"/>
              </a:spcBef>
              <a:spcAft>
                <a:spcPct val="0"/>
              </a:spcAft>
              <a:defRPr sz="2400">
                <a:solidFill>
                  <a:schemeClr val="tx1"/>
                </a:solidFill>
                <a:latin typeface="Times" charset="0"/>
                <a:ea typeface="宋体" charset="0"/>
              </a:defRPr>
            </a:lvl6pPr>
            <a:lvl7pPr marL="2971800" indent="-228600" eaLnBrk="0" fontAlgn="base" hangingPunct="0">
              <a:spcBef>
                <a:spcPct val="0"/>
              </a:spcBef>
              <a:spcAft>
                <a:spcPct val="0"/>
              </a:spcAft>
              <a:defRPr sz="2400">
                <a:solidFill>
                  <a:schemeClr val="tx1"/>
                </a:solidFill>
                <a:latin typeface="Times" charset="0"/>
                <a:ea typeface="宋体" charset="0"/>
              </a:defRPr>
            </a:lvl7pPr>
            <a:lvl8pPr marL="3429000" indent="-228600" eaLnBrk="0" fontAlgn="base" hangingPunct="0">
              <a:spcBef>
                <a:spcPct val="0"/>
              </a:spcBef>
              <a:spcAft>
                <a:spcPct val="0"/>
              </a:spcAft>
              <a:defRPr sz="2400">
                <a:solidFill>
                  <a:schemeClr val="tx1"/>
                </a:solidFill>
                <a:latin typeface="Times" charset="0"/>
                <a:ea typeface="宋体" charset="0"/>
              </a:defRPr>
            </a:lvl8pPr>
            <a:lvl9pPr marL="3886200" indent="-228600" eaLnBrk="0" fontAlgn="base" hangingPunct="0">
              <a:spcBef>
                <a:spcPct val="0"/>
              </a:spcBef>
              <a:spcAft>
                <a:spcPct val="0"/>
              </a:spcAft>
              <a:defRPr sz="2400">
                <a:solidFill>
                  <a:schemeClr val="tx1"/>
                </a:solidFill>
                <a:latin typeface="Times" charset="0"/>
                <a:ea typeface="宋体" charset="0"/>
              </a:defRPr>
            </a:lvl9pPr>
          </a:lstStyle>
          <a:p>
            <a:fld id="{5BDB8251-78F4-E143-A497-97B5AE53EB31}" type="slidenum">
              <a:rPr lang="zh-CN" altLang="en-US" sz="1200">
                <a:solidFill>
                  <a:prstClr val="black"/>
                </a:solidFill>
              </a:rPr>
              <a:pPr/>
              <a:t>31</a:t>
            </a:fld>
            <a:endParaRPr lang="en-US" altLang="zh-CN" sz="1200">
              <a:solidFill>
                <a:prstClr val="black"/>
              </a:solidFill>
            </a:endParaRPr>
          </a:p>
        </p:txBody>
      </p:sp>
      <p:sp>
        <p:nvSpPr>
          <p:cNvPr id="121859" name="Rectangle 2"/>
          <p:cNvSpPr>
            <a:spLocks noChangeArrowheads="1" noTextEdit="1"/>
          </p:cNvSpPr>
          <p:nvPr>
            <p:ph type="sldImg"/>
          </p:nvPr>
        </p:nvSpPr>
        <p:spPr>
          <a:ln/>
        </p:spPr>
      </p:sp>
      <p:sp>
        <p:nvSpPr>
          <p:cNvPr id="1218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sz="1000">
                <a:latin typeface="Times New Roman" charset="0"/>
                <a:ea typeface="宋体" charset="0"/>
              </a:rPr>
              <a:t>True match alignments are very likely to contain somewhere within them a short stretch of identities or very high scoring matches.</a:t>
            </a:r>
          </a:p>
          <a:p>
            <a:pPr eaLnBrk="1" hangingPunct="1"/>
            <a:r>
              <a:rPr lang="en-US" altLang="zh-CN" sz="1000">
                <a:latin typeface="Times New Roman" charset="0"/>
                <a:ea typeface="宋体" charset="0"/>
              </a:rPr>
              <a:t>One of several programs used by researchers to search for similarities between newlyuncovered DNA or protein sequences and those previously discovered, BLAST has the distinct advantages of being quick and easy to use. It also has capabilities that allow the program to pick out statistically significant sequence similarities.</a:t>
            </a:r>
          </a:p>
          <a:p>
            <a:pPr eaLnBrk="1" hangingPunct="1"/>
            <a:r>
              <a:rPr lang="en-US" altLang="zh-CN" sz="1000">
                <a:latin typeface="Arial Unicode MS" charset="0"/>
                <a:ea typeface="宋体" charset="0"/>
              </a:rPr>
              <a:t>The programs, blastn and blastp, offer fully gapped alignments. blastx and tblastn have 'in-frame' gapped alignments and use sum statistics to link alignments from different frames. tblastx provides only ungapped alignments</a:t>
            </a:r>
            <a:r>
              <a:rPr lang="en-US" altLang="zh-CN" sz="1000">
                <a:latin typeface="Times New Roman" charset="0"/>
                <a:ea typeface="宋体" charset="0"/>
              </a:rPr>
              <a:t> </a:t>
            </a:r>
            <a:endParaRPr lang="zh-CN" altLang="en-US" sz="1000">
              <a:latin typeface="Times New Roman" charset="0"/>
              <a:ea typeface="宋体"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宋体" charset="0"/>
                <a:cs typeface="宋体" charset="0"/>
              </a:defRPr>
            </a:lvl1pPr>
            <a:lvl2pPr marL="742950" indent="-285750">
              <a:defRPr sz="2400">
                <a:solidFill>
                  <a:schemeClr val="tx1"/>
                </a:solidFill>
                <a:latin typeface="Times" charset="0"/>
                <a:ea typeface="宋体" charset="0"/>
              </a:defRPr>
            </a:lvl2pPr>
            <a:lvl3pPr marL="1143000" indent="-228600">
              <a:defRPr sz="2400">
                <a:solidFill>
                  <a:schemeClr val="tx1"/>
                </a:solidFill>
                <a:latin typeface="Times" charset="0"/>
                <a:ea typeface="宋体" charset="0"/>
              </a:defRPr>
            </a:lvl3pPr>
            <a:lvl4pPr marL="1600200" indent="-228600">
              <a:defRPr sz="2400">
                <a:solidFill>
                  <a:schemeClr val="tx1"/>
                </a:solidFill>
                <a:latin typeface="Times" charset="0"/>
                <a:ea typeface="宋体" charset="0"/>
              </a:defRPr>
            </a:lvl4pPr>
            <a:lvl5pPr marL="2057400" indent="-228600">
              <a:defRPr sz="2400">
                <a:solidFill>
                  <a:schemeClr val="tx1"/>
                </a:solidFill>
                <a:latin typeface="Times" charset="0"/>
                <a:ea typeface="宋体" charset="0"/>
              </a:defRPr>
            </a:lvl5pPr>
            <a:lvl6pPr marL="2514600" indent="-228600" eaLnBrk="0" fontAlgn="base" hangingPunct="0">
              <a:spcBef>
                <a:spcPct val="0"/>
              </a:spcBef>
              <a:spcAft>
                <a:spcPct val="0"/>
              </a:spcAft>
              <a:defRPr sz="2400">
                <a:solidFill>
                  <a:schemeClr val="tx1"/>
                </a:solidFill>
                <a:latin typeface="Times" charset="0"/>
                <a:ea typeface="宋体" charset="0"/>
              </a:defRPr>
            </a:lvl6pPr>
            <a:lvl7pPr marL="2971800" indent="-228600" eaLnBrk="0" fontAlgn="base" hangingPunct="0">
              <a:spcBef>
                <a:spcPct val="0"/>
              </a:spcBef>
              <a:spcAft>
                <a:spcPct val="0"/>
              </a:spcAft>
              <a:defRPr sz="2400">
                <a:solidFill>
                  <a:schemeClr val="tx1"/>
                </a:solidFill>
                <a:latin typeface="Times" charset="0"/>
                <a:ea typeface="宋体" charset="0"/>
              </a:defRPr>
            </a:lvl7pPr>
            <a:lvl8pPr marL="3429000" indent="-228600" eaLnBrk="0" fontAlgn="base" hangingPunct="0">
              <a:spcBef>
                <a:spcPct val="0"/>
              </a:spcBef>
              <a:spcAft>
                <a:spcPct val="0"/>
              </a:spcAft>
              <a:defRPr sz="2400">
                <a:solidFill>
                  <a:schemeClr val="tx1"/>
                </a:solidFill>
                <a:latin typeface="Times" charset="0"/>
                <a:ea typeface="宋体" charset="0"/>
              </a:defRPr>
            </a:lvl8pPr>
            <a:lvl9pPr marL="3886200" indent="-228600" eaLnBrk="0" fontAlgn="base" hangingPunct="0">
              <a:spcBef>
                <a:spcPct val="0"/>
              </a:spcBef>
              <a:spcAft>
                <a:spcPct val="0"/>
              </a:spcAft>
              <a:defRPr sz="2400">
                <a:solidFill>
                  <a:schemeClr val="tx1"/>
                </a:solidFill>
                <a:latin typeface="Times" charset="0"/>
                <a:ea typeface="宋体" charset="0"/>
              </a:defRPr>
            </a:lvl9pPr>
          </a:lstStyle>
          <a:p>
            <a:fld id="{4A5EE35D-54C4-B846-9120-8D8DAB310C6E}" type="slidenum">
              <a:rPr lang="zh-CN" altLang="en-US" sz="1200">
                <a:solidFill>
                  <a:prstClr val="black"/>
                </a:solidFill>
              </a:rPr>
              <a:pPr/>
              <a:t>32</a:t>
            </a:fld>
            <a:endParaRPr lang="en-US" altLang="zh-CN" sz="1200">
              <a:solidFill>
                <a:prstClr val="black"/>
              </a:solidFill>
            </a:endParaRPr>
          </a:p>
        </p:txBody>
      </p:sp>
      <p:sp>
        <p:nvSpPr>
          <p:cNvPr id="122883" name="Rectangle 2"/>
          <p:cNvSpPr>
            <a:spLocks noChangeArrowheads="1" noTextEdit="1"/>
          </p:cNvSpPr>
          <p:nvPr>
            <p:ph type="sldImg"/>
          </p:nvPr>
        </p:nvSpPr>
        <p:spPr>
          <a:ln/>
        </p:spPr>
      </p:sp>
      <p:sp>
        <p:nvSpPr>
          <p:cNvPr id="1228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Times New Roman" charset="0"/>
                <a:ea typeface="宋体" charset="0"/>
              </a:rPr>
              <a:t>Request ID </a:t>
            </a:r>
            <a:endParaRPr lang="zh-CN" altLang="en-US">
              <a:latin typeface="Times New Roman" charset="0"/>
              <a:ea typeface="宋体"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宋体" charset="0"/>
                <a:cs typeface="宋体" charset="0"/>
              </a:defRPr>
            </a:lvl1pPr>
            <a:lvl2pPr marL="742950" indent="-285750">
              <a:defRPr sz="2400">
                <a:solidFill>
                  <a:schemeClr val="tx1"/>
                </a:solidFill>
                <a:latin typeface="Times" charset="0"/>
                <a:ea typeface="宋体" charset="0"/>
              </a:defRPr>
            </a:lvl2pPr>
            <a:lvl3pPr marL="1143000" indent="-228600">
              <a:defRPr sz="2400">
                <a:solidFill>
                  <a:schemeClr val="tx1"/>
                </a:solidFill>
                <a:latin typeface="Times" charset="0"/>
                <a:ea typeface="宋体" charset="0"/>
              </a:defRPr>
            </a:lvl3pPr>
            <a:lvl4pPr marL="1600200" indent="-228600">
              <a:defRPr sz="2400">
                <a:solidFill>
                  <a:schemeClr val="tx1"/>
                </a:solidFill>
                <a:latin typeface="Times" charset="0"/>
                <a:ea typeface="宋体" charset="0"/>
              </a:defRPr>
            </a:lvl4pPr>
            <a:lvl5pPr marL="2057400" indent="-228600">
              <a:defRPr sz="2400">
                <a:solidFill>
                  <a:schemeClr val="tx1"/>
                </a:solidFill>
                <a:latin typeface="Times" charset="0"/>
                <a:ea typeface="宋体" charset="0"/>
              </a:defRPr>
            </a:lvl5pPr>
            <a:lvl6pPr marL="2514600" indent="-228600" eaLnBrk="0" fontAlgn="base" hangingPunct="0">
              <a:spcBef>
                <a:spcPct val="0"/>
              </a:spcBef>
              <a:spcAft>
                <a:spcPct val="0"/>
              </a:spcAft>
              <a:defRPr sz="2400">
                <a:solidFill>
                  <a:schemeClr val="tx1"/>
                </a:solidFill>
                <a:latin typeface="Times" charset="0"/>
                <a:ea typeface="宋体" charset="0"/>
              </a:defRPr>
            </a:lvl6pPr>
            <a:lvl7pPr marL="2971800" indent="-228600" eaLnBrk="0" fontAlgn="base" hangingPunct="0">
              <a:spcBef>
                <a:spcPct val="0"/>
              </a:spcBef>
              <a:spcAft>
                <a:spcPct val="0"/>
              </a:spcAft>
              <a:defRPr sz="2400">
                <a:solidFill>
                  <a:schemeClr val="tx1"/>
                </a:solidFill>
                <a:latin typeface="Times" charset="0"/>
                <a:ea typeface="宋体" charset="0"/>
              </a:defRPr>
            </a:lvl7pPr>
            <a:lvl8pPr marL="3429000" indent="-228600" eaLnBrk="0" fontAlgn="base" hangingPunct="0">
              <a:spcBef>
                <a:spcPct val="0"/>
              </a:spcBef>
              <a:spcAft>
                <a:spcPct val="0"/>
              </a:spcAft>
              <a:defRPr sz="2400">
                <a:solidFill>
                  <a:schemeClr val="tx1"/>
                </a:solidFill>
                <a:latin typeface="Times" charset="0"/>
                <a:ea typeface="宋体" charset="0"/>
              </a:defRPr>
            </a:lvl8pPr>
            <a:lvl9pPr marL="3886200" indent="-228600" eaLnBrk="0" fontAlgn="base" hangingPunct="0">
              <a:spcBef>
                <a:spcPct val="0"/>
              </a:spcBef>
              <a:spcAft>
                <a:spcPct val="0"/>
              </a:spcAft>
              <a:defRPr sz="2400">
                <a:solidFill>
                  <a:schemeClr val="tx1"/>
                </a:solidFill>
                <a:latin typeface="Times" charset="0"/>
                <a:ea typeface="宋体" charset="0"/>
              </a:defRPr>
            </a:lvl9pPr>
          </a:lstStyle>
          <a:p>
            <a:fld id="{5E76BE35-3B09-934F-9C01-E40A8C13DE1D}" type="slidenum">
              <a:rPr lang="zh-CN" altLang="en-US" sz="1200">
                <a:solidFill>
                  <a:prstClr val="black"/>
                </a:solidFill>
              </a:rPr>
              <a:pPr/>
              <a:t>44</a:t>
            </a:fld>
            <a:endParaRPr lang="en-US" altLang="zh-CN" sz="1200">
              <a:solidFill>
                <a:prstClr val="black"/>
              </a:solidFill>
            </a:endParaRPr>
          </a:p>
        </p:txBody>
      </p:sp>
      <p:sp>
        <p:nvSpPr>
          <p:cNvPr id="123907" name="Rectangle 2"/>
          <p:cNvSpPr>
            <a:spLocks noChangeArrowheads="1" noTextEdit="1"/>
          </p:cNvSpPr>
          <p:nvPr>
            <p:ph type="sldImg"/>
          </p:nvPr>
        </p:nvSpPr>
        <p:spPr>
          <a:ln/>
        </p:spPr>
      </p:sp>
      <p:sp>
        <p:nvSpPr>
          <p:cNvPr id="123908" name="Rectangle 3"/>
          <p:cNvSpPr>
            <a:spLocks noGrp="1" noChangeArrowheads="1"/>
          </p:cNvSpPr>
          <p:nvPr>
            <p:ph type="body" idx="1"/>
          </p:nvPr>
        </p:nvSpPr>
        <p:spPr>
          <a:xfrm>
            <a:off x="679768" y="4715907"/>
            <a:ext cx="5438140" cy="4467701"/>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b="1">
                <a:latin typeface="Times New Roman" charset="0"/>
                <a:ea typeface="宋体" charset="0"/>
              </a:rPr>
              <a:t>The probability due to chance, that there is another alignment with a similarity greater than the given S score. </a:t>
            </a:r>
            <a:endParaRPr lang="en-US" altLang="zh-CN">
              <a:latin typeface="Times New Roman" charset="0"/>
              <a:ea typeface="宋体" charset="0"/>
            </a:endParaRPr>
          </a:p>
          <a:p>
            <a:pPr eaLnBrk="1" hangingPunct="1"/>
            <a:endParaRPr lang="zh-CN" altLang="en-US">
              <a:latin typeface="Times New Roman" charset="0"/>
              <a:ea typeface="宋体"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44E9A55-D776-0840-B8E8-ECDC6D2CA808}" type="slidenum">
              <a:rPr lang="en-US" altLang="zh-CN"/>
              <a:pPr/>
              <a:t>70</a:t>
            </a:fld>
            <a:endParaRPr lang="en-US" altLang="zh-CN"/>
          </a:p>
        </p:txBody>
      </p:sp>
      <p:sp>
        <p:nvSpPr>
          <p:cNvPr id="5122" name="Rectangle 2"/>
          <p:cNvSpPr>
            <a:spLocks noChangeArrowheads="1" noTextEdit="1"/>
          </p:cNvSpPr>
          <p:nvPr>
            <p:ph type="sldImg"/>
          </p:nvPr>
        </p:nvSpPr>
        <p:spPr>
          <a:ln/>
          <a:extLst>
            <a:ext uri="{FAA26D3D-D897-4be2-8F04-BA451C77F1D7}">
              <ma14:placeholderFlag xmlns:ma14="http://schemas.microsoft.com/office/mac/drawingml/2011/main" val="1"/>
            </a:ext>
          </a:extLst>
        </p:spPr>
      </p:sp>
      <p:sp>
        <p:nvSpPr>
          <p:cNvPr id="5123" name="Rectangle 3"/>
          <p:cNvSpPr>
            <a:spLocks noGrp="1" noChangeArrowheads="1"/>
          </p:cNvSpPr>
          <p:nvPr>
            <p:ph type="body" idx="1"/>
          </p:nvPr>
        </p:nvSpPr>
        <p:spPr/>
        <p:txBody>
          <a:bodyPr/>
          <a:lstStyle/>
          <a:p>
            <a:r>
              <a:rPr lang="en-US" altLang="zh-CN"/>
              <a:t>histone mRNAs are not polyadenylated. </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kumimoji="1" lang="zh-CN" altLang="en-US" smtClean="0"/>
              <a:t>单击此处编辑母版标题样式</a:t>
            </a:r>
            <a:endParaRPr kumimoji="1"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zh-CN" altLang="en-US" smtClean="0"/>
              <a:t>单击此处编辑母版副标题样式</a:t>
            </a:r>
            <a:endParaRPr kumimoji="1" lang="zh-CN" altLang="en-US"/>
          </a:p>
        </p:txBody>
      </p:sp>
      <p:sp>
        <p:nvSpPr>
          <p:cNvPr id="4" name="日期占位符 3"/>
          <p:cNvSpPr>
            <a:spLocks noGrp="1"/>
          </p:cNvSpPr>
          <p:nvPr>
            <p:ph type="dt" sz="half" idx="10"/>
          </p:nvPr>
        </p:nvSpPr>
        <p:spPr/>
        <p:txBody>
          <a:bodyPr/>
          <a:lstStyle/>
          <a:p>
            <a:fld id="{D2DC2781-C2F6-C948-83D1-306837BCADD4}" type="datetimeFigureOut">
              <a:rPr kumimoji="1" lang="zh-CN" altLang="en-US" smtClean="0"/>
              <a:t>9/29/17</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224AFF79-C676-DD49-8962-7F14195332BB}" type="slidenum">
              <a:rPr kumimoji="1" lang="zh-CN" altLang="en-US" smtClean="0"/>
              <a:t>‹#›</a:t>
            </a:fld>
            <a:endParaRPr kumimoji="1" lang="zh-CN" altLang="en-US"/>
          </a:p>
        </p:txBody>
      </p:sp>
    </p:spTree>
    <p:extLst>
      <p:ext uri="{BB962C8B-B14F-4D97-AF65-F5344CB8AC3E}">
        <p14:creationId xmlns:p14="http://schemas.microsoft.com/office/powerpoint/2010/main" val="42168898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竖排文本占位符 2"/>
          <p:cNvSpPr>
            <a:spLocks noGrp="1"/>
          </p:cNvSpPr>
          <p:nvPr>
            <p:ph type="body" orient="vert" idx="1"/>
          </p:nvPr>
        </p:nvSpPr>
        <p:spPr/>
        <p:txBody>
          <a:bodyPr vert="eaVert"/>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10"/>
          </p:nvPr>
        </p:nvSpPr>
        <p:spPr/>
        <p:txBody>
          <a:bodyPr/>
          <a:lstStyle/>
          <a:p>
            <a:fld id="{D2DC2781-C2F6-C948-83D1-306837BCADD4}" type="datetimeFigureOut">
              <a:rPr kumimoji="1" lang="zh-CN" altLang="en-US" smtClean="0"/>
              <a:t>9/29/17</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224AFF79-C676-DD49-8962-7F14195332BB}" type="slidenum">
              <a:rPr kumimoji="1" lang="zh-CN" altLang="en-US" smtClean="0"/>
              <a:t>‹#›</a:t>
            </a:fld>
            <a:endParaRPr kumimoji="1" lang="zh-CN" altLang="en-US"/>
          </a:p>
        </p:txBody>
      </p:sp>
    </p:spTree>
    <p:extLst>
      <p:ext uri="{BB962C8B-B14F-4D97-AF65-F5344CB8AC3E}">
        <p14:creationId xmlns:p14="http://schemas.microsoft.com/office/powerpoint/2010/main" val="15152453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kumimoji="1" lang="zh-CN" altLang="en-US" smtClean="0"/>
              <a:t>单击此处编辑母版标题样式</a:t>
            </a:r>
            <a:endParaRPr kumimoji="1" lang="zh-CN" altLang="en-US"/>
          </a:p>
        </p:txBody>
      </p:sp>
      <p:sp>
        <p:nvSpPr>
          <p:cNvPr id="3" name="竖排文本占位符 2"/>
          <p:cNvSpPr>
            <a:spLocks noGrp="1"/>
          </p:cNvSpPr>
          <p:nvPr>
            <p:ph type="body" orient="vert" idx="1"/>
          </p:nvPr>
        </p:nvSpPr>
        <p:spPr>
          <a:xfrm>
            <a:off x="457200" y="274638"/>
            <a:ext cx="6019800" cy="5851525"/>
          </a:xfrm>
        </p:spPr>
        <p:txBody>
          <a:bodyPr vert="eaVert"/>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10"/>
          </p:nvPr>
        </p:nvSpPr>
        <p:spPr/>
        <p:txBody>
          <a:bodyPr/>
          <a:lstStyle/>
          <a:p>
            <a:fld id="{D2DC2781-C2F6-C948-83D1-306837BCADD4}" type="datetimeFigureOut">
              <a:rPr kumimoji="1" lang="zh-CN" altLang="en-US" smtClean="0"/>
              <a:t>9/29/17</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224AFF79-C676-DD49-8962-7F14195332BB}" type="slidenum">
              <a:rPr kumimoji="1" lang="zh-CN" altLang="en-US" smtClean="0"/>
              <a:t>‹#›</a:t>
            </a:fld>
            <a:endParaRPr kumimoji="1" lang="zh-CN" altLang="en-US"/>
          </a:p>
        </p:txBody>
      </p:sp>
    </p:spTree>
    <p:extLst>
      <p:ext uri="{BB962C8B-B14F-4D97-AF65-F5344CB8AC3E}">
        <p14:creationId xmlns:p14="http://schemas.microsoft.com/office/powerpoint/2010/main" val="361927196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685800" y="609600"/>
            <a:ext cx="7772400" cy="5486400"/>
          </a:xfrm>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zh-CN" altLang="en-US"/>
          </a:p>
        </p:txBody>
      </p:sp>
      <p:sp>
        <p:nvSpPr>
          <p:cNvPr id="3" name="日期占位符 2"/>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4" name="页脚占位符 3"/>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5" name="幻灯片编号占位符 4"/>
          <p:cNvSpPr>
            <a:spLocks noGrp="1"/>
          </p:cNvSpPr>
          <p:nvPr>
            <p:ph type="sldNum" sz="quarter" idx="12"/>
          </p:nvPr>
        </p:nvSpPr>
        <p:spPr>
          <a:xfrm>
            <a:off x="6553200" y="6248400"/>
            <a:ext cx="1905000" cy="457200"/>
          </a:xfrm>
        </p:spPr>
        <p:txBody>
          <a:bodyPr/>
          <a:lstStyle>
            <a:lvl1pPr>
              <a:defRPr/>
            </a:lvl1pPr>
          </a:lstStyle>
          <a:p>
            <a:fld id="{876A952A-F279-D345-A34C-8E1779343A90}" type="slidenum">
              <a:rPr lang="en-US" altLang="zh-CN"/>
              <a:pPr/>
              <a:t>‹#›</a:t>
            </a:fld>
            <a:endParaRPr lang="en-US" altLang="zh-CN"/>
          </a:p>
        </p:txBody>
      </p:sp>
    </p:spTree>
    <p:extLst>
      <p:ext uri="{BB962C8B-B14F-4D97-AF65-F5344CB8AC3E}">
        <p14:creationId xmlns:p14="http://schemas.microsoft.com/office/powerpoint/2010/main" val="87758751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bl">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685800" y="609600"/>
            <a:ext cx="7772400" cy="1143000"/>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685800" y="1981200"/>
            <a:ext cx="7772400" cy="4114800"/>
          </a:xfrm>
        </p:spPr>
        <p:txBody>
          <a:bodyPr/>
          <a:lstStyle/>
          <a:p>
            <a:endParaRPr lang="zh-CN" altLang="en-US"/>
          </a:p>
        </p:txBody>
      </p:sp>
      <p:sp>
        <p:nvSpPr>
          <p:cNvPr id="4" name="日期占位符 3"/>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5" name="页脚占位符 4"/>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6" name="幻灯片编号占位符 5"/>
          <p:cNvSpPr>
            <a:spLocks noGrp="1"/>
          </p:cNvSpPr>
          <p:nvPr>
            <p:ph type="sldNum" sz="quarter" idx="12"/>
          </p:nvPr>
        </p:nvSpPr>
        <p:spPr>
          <a:xfrm>
            <a:off x="6553200" y="6248400"/>
            <a:ext cx="1905000" cy="457200"/>
          </a:xfrm>
        </p:spPr>
        <p:txBody>
          <a:bodyPr/>
          <a:lstStyle>
            <a:lvl1pPr>
              <a:defRPr/>
            </a:lvl1pPr>
          </a:lstStyle>
          <a:p>
            <a:fld id="{224BCB23-0705-CF44-9307-A7A3AE9EAE26}" type="slidenum">
              <a:rPr lang="en-US" altLang="zh-CN"/>
              <a:pPr/>
              <a:t>‹#›</a:t>
            </a:fld>
            <a:endParaRPr lang="en-US" altLang="zh-CN"/>
          </a:p>
        </p:txBody>
      </p:sp>
    </p:spTree>
    <p:extLst>
      <p:ext uri="{BB962C8B-B14F-4D97-AF65-F5344CB8AC3E}">
        <p14:creationId xmlns:p14="http://schemas.microsoft.com/office/powerpoint/2010/main" val="80246034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Tree>
    <p:extLst>
      <p:ext uri="{BB962C8B-B14F-4D97-AF65-F5344CB8AC3E}">
        <p14:creationId xmlns:p14="http://schemas.microsoft.com/office/powerpoint/2010/main" val="320639912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389852394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Tree>
    <p:extLst>
      <p:ext uri="{BB962C8B-B14F-4D97-AF65-F5344CB8AC3E}">
        <p14:creationId xmlns:p14="http://schemas.microsoft.com/office/powerpoint/2010/main" val="404405855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1117600" y="1981200"/>
            <a:ext cx="33782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981200"/>
            <a:ext cx="33782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409203208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51722476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Tree>
    <p:extLst>
      <p:ext uri="{BB962C8B-B14F-4D97-AF65-F5344CB8AC3E}">
        <p14:creationId xmlns:p14="http://schemas.microsoft.com/office/powerpoint/2010/main" val="42788838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内容占位符 2"/>
          <p:cNvSpPr>
            <a:spLocks noGrp="1"/>
          </p:cNvSpPr>
          <p:nvPr>
            <p:ph idx="1"/>
          </p:nvPr>
        </p:nvSpPr>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10"/>
          </p:nvPr>
        </p:nvSpPr>
        <p:spPr/>
        <p:txBody>
          <a:bodyPr/>
          <a:lstStyle/>
          <a:p>
            <a:fld id="{D2DC2781-C2F6-C948-83D1-306837BCADD4}" type="datetimeFigureOut">
              <a:rPr kumimoji="1" lang="zh-CN" altLang="en-US" smtClean="0"/>
              <a:t>9/29/17</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224AFF79-C676-DD49-8962-7F14195332BB}" type="slidenum">
              <a:rPr kumimoji="1" lang="zh-CN" altLang="en-US" smtClean="0"/>
              <a:t>‹#›</a:t>
            </a:fld>
            <a:endParaRPr kumimoji="1" lang="zh-CN" altLang="en-US"/>
          </a:p>
        </p:txBody>
      </p:sp>
    </p:spTree>
    <p:extLst>
      <p:ext uri="{BB962C8B-B14F-4D97-AF65-F5344CB8AC3E}">
        <p14:creationId xmlns:p14="http://schemas.microsoft.com/office/powerpoint/2010/main" val="259550920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47968008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Tree>
    <p:extLst>
      <p:ext uri="{BB962C8B-B14F-4D97-AF65-F5344CB8AC3E}">
        <p14:creationId xmlns:p14="http://schemas.microsoft.com/office/powerpoint/2010/main" val="217847645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Tree>
    <p:extLst>
      <p:ext uri="{BB962C8B-B14F-4D97-AF65-F5344CB8AC3E}">
        <p14:creationId xmlns:p14="http://schemas.microsoft.com/office/powerpoint/2010/main" val="289207111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31828203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299200" y="609600"/>
            <a:ext cx="1727200" cy="54864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1117600" y="609600"/>
            <a:ext cx="5029200" cy="548640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110339301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p:cNvSpPr>
            <a:spLocks noGrp="1"/>
          </p:cNvSpPr>
          <p:nvPr>
            <p:ph type="title"/>
          </p:nvPr>
        </p:nvSpPr>
        <p:spPr>
          <a:xfrm>
            <a:off x="1117600" y="609600"/>
            <a:ext cx="6908800"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1117600" y="1981200"/>
            <a:ext cx="3378200" cy="4114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剪贴画占位符 3"/>
          <p:cNvSpPr>
            <a:spLocks noGrp="1"/>
          </p:cNvSpPr>
          <p:nvPr>
            <p:ph type="clipArt" sz="half" idx="2"/>
          </p:nvPr>
        </p:nvSpPr>
        <p:spPr>
          <a:xfrm>
            <a:off x="4648200" y="1981200"/>
            <a:ext cx="3378200" cy="4114800"/>
          </a:xfrm>
        </p:spPr>
        <p:txBody>
          <a:bodyPr/>
          <a:lstStyle/>
          <a:p>
            <a:pPr lvl="0"/>
            <a:endParaRPr lang="zh-CN" altLang="en-US" noProof="0" smtClean="0"/>
          </a:p>
        </p:txBody>
      </p:sp>
    </p:spTree>
    <p:extLst>
      <p:ext uri="{BB962C8B-B14F-4D97-AF65-F5344CB8AC3E}">
        <p14:creationId xmlns:p14="http://schemas.microsoft.com/office/powerpoint/2010/main" val="38377503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kumimoji="1" lang="zh-CN" altLang="en-US" smtClean="0"/>
              <a:t>单击此处编辑母版标题样式</a:t>
            </a:r>
            <a:endParaRPr kumimoji="1"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kumimoji="1" lang="zh-CN" altLang="en-US" smtClean="0"/>
              <a:t>单击此处编辑母版文本样式</a:t>
            </a:r>
          </a:p>
        </p:txBody>
      </p:sp>
      <p:sp>
        <p:nvSpPr>
          <p:cNvPr id="4" name="日期占位符 3"/>
          <p:cNvSpPr>
            <a:spLocks noGrp="1"/>
          </p:cNvSpPr>
          <p:nvPr>
            <p:ph type="dt" sz="half" idx="10"/>
          </p:nvPr>
        </p:nvSpPr>
        <p:spPr/>
        <p:txBody>
          <a:bodyPr/>
          <a:lstStyle/>
          <a:p>
            <a:fld id="{D2DC2781-C2F6-C948-83D1-306837BCADD4}" type="datetimeFigureOut">
              <a:rPr kumimoji="1" lang="zh-CN" altLang="en-US" smtClean="0"/>
              <a:t>9/29/17</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224AFF79-C676-DD49-8962-7F14195332BB}" type="slidenum">
              <a:rPr kumimoji="1" lang="zh-CN" altLang="en-US" smtClean="0"/>
              <a:t>‹#›</a:t>
            </a:fld>
            <a:endParaRPr kumimoji="1" lang="zh-CN" altLang="en-US"/>
          </a:p>
        </p:txBody>
      </p:sp>
    </p:spTree>
    <p:extLst>
      <p:ext uri="{BB962C8B-B14F-4D97-AF65-F5344CB8AC3E}">
        <p14:creationId xmlns:p14="http://schemas.microsoft.com/office/powerpoint/2010/main" val="21731215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5" name="日期占位符 4"/>
          <p:cNvSpPr>
            <a:spLocks noGrp="1"/>
          </p:cNvSpPr>
          <p:nvPr>
            <p:ph type="dt" sz="half" idx="10"/>
          </p:nvPr>
        </p:nvSpPr>
        <p:spPr/>
        <p:txBody>
          <a:bodyPr/>
          <a:lstStyle/>
          <a:p>
            <a:fld id="{D2DC2781-C2F6-C948-83D1-306837BCADD4}" type="datetimeFigureOut">
              <a:rPr kumimoji="1" lang="zh-CN" altLang="en-US" smtClean="0"/>
              <a:t>9/29/17</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224AFF79-C676-DD49-8962-7F14195332BB}" type="slidenum">
              <a:rPr kumimoji="1" lang="zh-CN" altLang="en-US" smtClean="0"/>
              <a:t>‹#›</a:t>
            </a:fld>
            <a:endParaRPr kumimoji="1" lang="zh-CN" altLang="en-US"/>
          </a:p>
        </p:txBody>
      </p:sp>
    </p:spTree>
    <p:extLst>
      <p:ext uri="{BB962C8B-B14F-4D97-AF65-F5344CB8AC3E}">
        <p14:creationId xmlns:p14="http://schemas.microsoft.com/office/powerpoint/2010/main" val="27507721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kumimoji="1" lang="zh-CN" altLang="en-US" smtClean="0"/>
              <a:t>单击此处编辑母版标题样式</a:t>
            </a:r>
            <a:endParaRPr kumimoji="1"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7" name="日期占位符 6"/>
          <p:cNvSpPr>
            <a:spLocks noGrp="1"/>
          </p:cNvSpPr>
          <p:nvPr>
            <p:ph type="dt" sz="half" idx="10"/>
          </p:nvPr>
        </p:nvSpPr>
        <p:spPr/>
        <p:txBody>
          <a:bodyPr/>
          <a:lstStyle/>
          <a:p>
            <a:fld id="{D2DC2781-C2F6-C948-83D1-306837BCADD4}" type="datetimeFigureOut">
              <a:rPr kumimoji="1" lang="zh-CN" altLang="en-US" smtClean="0"/>
              <a:t>9/29/17</a:t>
            </a:fld>
            <a:endParaRPr kumimoji="1" lang="zh-CN" altLang="en-US"/>
          </a:p>
        </p:txBody>
      </p:sp>
      <p:sp>
        <p:nvSpPr>
          <p:cNvPr id="8" name="页脚占位符 7"/>
          <p:cNvSpPr>
            <a:spLocks noGrp="1"/>
          </p:cNvSpPr>
          <p:nvPr>
            <p:ph type="ftr" sz="quarter" idx="11"/>
          </p:nvPr>
        </p:nvSpPr>
        <p:spPr/>
        <p:txBody>
          <a:bodyPr/>
          <a:lstStyle/>
          <a:p>
            <a:endParaRPr kumimoji="1" lang="zh-CN" altLang="en-US"/>
          </a:p>
        </p:txBody>
      </p:sp>
      <p:sp>
        <p:nvSpPr>
          <p:cNvPr id="9" name="幻灯片编号占位符 8"/>
          <p:cNvSpPr>
            <a:spLocks noGrp="1"/>
          </p:cNvSpPr>
          <p:nvPr>
            <p:ph type="sldNum" sz="quarter" idx="12"/>
          </p:nvPr>
        </p:nvSpPr>
        <p:spPr/>
        <p:txBody>
          <a:bodyPr/>
          <a:lstStyle/>
          <a:p>
            <a:fld id="{224AFF79-C676-DD49-8962-7F14195332BB}" type="slidenum">
              <a:rPr kumimoji="1" lang="zh-CN" altLang="en-US" smtClean="0"/>
              <a:t>‹#›</a:t>
            </a:fld>
            <a:endParaRPr kumimoji="1" lang="zh-CN" altLang="en-US"/>
          </a:p>
        </p:txBody>
      </p:sp>
    </p:spTree>
    <p:extLst>
      <p:ext uri="{BB962C8B-B14F-4D97-AF65-F5344CB8AC3E}">
        <p14:creationId xmlns:p14="http://schemas.microsoft.com/office/powerpoint/2010/main" val="7433724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日期占位符 2"/>
          <p:cNvSpPr>
            <a:spLocks noGrp="1"/>
          </p:cNvSpPr>
          <p:nvPr>
            <p:ph type="dt" sz="half" idx="10"/>
          </p:nvPr>
        </p:nvSpPr>
        <p:spPr/>
        <p:txBody>
          <a:bodyPr/>
          <a:lstStyle/>
          <a:p>
            <a:fld id="{D2DC2781-C2F6-C948-83D1-306837BCADD4}" type="datetimeFigureOut">
              <a:rPr kumimoji="1" lang="zh-CN" altLang="en-US" smtClean="0"/>
              <a:t>9/29/17</a:t>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幻灯片编号占位符 4"/>
          <p:cNvSpPr>
            <a:spLocks noGrp="1"/>
          </p:cNvSpPr>
          <p:nvPr>
            <p:ph type="sldNum" sz="quarter" idx="12"/>
          </p:nvPr>
        </p:nvSpPr>
        <p:spPr/>
        <p:txBody>
          <a:bodyPr/>
          <a:lstStyle/>
          <a:p>
            <a:fld id="{224AFF79-C676-DD49-8962-7F14195332BB}" type="slidenum">
              <a:rPr kumimoji="1" lang="zh-CN" altLang="en-US" smtClean="0"/>
              <a:t>‹#›</a:t>
            </a:fld>
            <a:endParaRPr kumimoji="1" lang="zh-CN" altLang="en-US"/>
          </a:p>
        </p:txBody>
      </p:sp>
    </p:spTree>
    <p:extLst>
      <p:ext uri="{BB962C8B-B14F-4D97-AF65-F5344CB8AC3E}">
        <p14:creationId xmlns:p14="http://schemas.microsoft.com/office/powerpoint/2010/main" val="19126595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2DC2781-C2F6-C948-83D1-306837BCADD4}" type="datetimeFigureOut">
              <a:rPr kumimoji="1" lang="zh-CN" altLang="en-US" smtClean="0"/>
              <a:t>9/29/17</a:t>
            </a:fld>
            <a:endParaRPr kumimoji="1" lang="zh-CN" altLang="en-US"/>
          </a:p>
        </p:txBody>
      </p:sp>
      <p:sp>
        <p:nvSpPr>
          <p:cNvPr id="3" name="页脚占位符 2"/>
          <p:cNvSpPr>
            <a:spLocks noGrp="1"/>
          </p:cNvSpPr>
          <p:nvPr>
            <p:ph type="ftr" sz="quarter" idx="11"/>
          </p:nvPr>
        </p:nvSpPr>
        <p:spPr/>
        <p:txBody>
          <a:bodyPr/>
          <a:lstStyle/>
          <a:p>
            <a:endParaRPr kumimoji="1" lang="zh-CN" altLang="en-US"/>
          </a:p>
        </p:txBody>
      </p:sp>
      <p:sp>
        <p:nvSpPr>
          <p:cNvPr id="4" name="幻灯片编号占位符 3"/>
          <p:cNvSpPr>
            <a:spLocks noGrp="1"/>
          </p:cNvSpPr>
          <p:nvPr>
            <p:ph type="sldNum" sz="quarter" idx="12"/>
          </p:nvPr>
        </p:nvSpPr>
        <p:spPr/>
        <p:txBody>
          <a:bodyPr/>
          <a:lstStyle/>
          <a:p>
            <a:fld id="{224AFF79-C676-DD49-8962-7F14195332BB}" type="slidenum">
              <a:rPr kumimoji="1" lang="zh-CN" altLang="en-US" smtClean="0"/>
              <a:t>‹#›</a:t>
            </a:fld>
            <a:endParaRPr kumimoji="1" lang="zh-CN" altLang="en-US"/>
          </a:p>
        </p:txBody>
      </p:sp>
    </p:spTree>
    <p:extLst>
      <p:ext uri="{BB962C8B-B14F-4D97-AF65-F5344CB8AC3E}">
        <p14:creationId xmlns:p14="http://schemas.microsoft.com/office/powerpoint/2010/main" val="9077511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kumimoji="1" lang="zh-CN" altLang="en-US" smtClean="0"/>
              <a:t>单击此处编辑母版标题样式</a:t>
            </a:r>
            <a:endParaRPr kumimoji="1"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zh-CN" altLang="en-US" smtClean="0"/>
              <a:t>单击此处编辑母版文本样式</a:t>
            </a:r>
          </a:p>
        </p:txBody>
      </p:sp>
      <p:sp>
        <p:nvSpPr>
          <p:cNvPr id="5" name="日期占位符 4"/>
          <p:cNvSpPr>
            <a:spLocks noGrp="1"/>
          </p:cNvSpPr>
          <p:nvPr>
            <p:ph type="dt" sz="half" idx="10"/>
          </p:nvPr>
        </p:nvSpPr>
        <p:spPr/>
        <p:txBody>
          <a:bodyPr/>
          <a:lstStyle/>
          <a:p>
            <a:fld id="{D2DC2781-C2F6-C948-83D1-306837BCADD4}" type="datetimeFigureOut">
              <a:rPr kumimoji="1" lang="zh-CN" altLang="en-US" smtClean="0"/>
              <a:t>9/29/17</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224AFF79-C676-DD49-8962-7F14195332BB}" type="slidenum">
              <a:rPr kumimoji="1" lang="zh-CN" altLang="en-US" smtClean="0"/>
              <a:t>‹#›</a:t>
            </a:fld>
            <a:endParaRPr kumimoji="1" lang="zh-CN" altLang="en-US"/>
          </a:p>
        </p:txBody>
      </p:sp>
    </p:spTree>
    <p:extLst>
      <p:ext uri="{BB962C8B-B14F-4D97-AF65-F5344CB8AC3E}">
        <p14:creationId xmlns:p14="http://schemas.microsoft.com/office/powerpoint/2010/main" val="36131175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kumimoji="1" lang="zh-CN" altLang="en-US" smtClean="0"/>
              <a:t>单击此处编辑母版标题样式</a:t>
            </a:r>
            <a:endParaRPr kumimoji="1"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zh-CN" altLang="en-US" smtClean="0"/>
              <a:t>单击此处编辑母版文本样式</a:t>
            </a:r>
          </a:p>
        </p:txBody>
      </p:sp>
      <p:sp>
        <p:nvSpPr>
          <p:cNvPr id="5" name="日期占位符 4"/>
          <p:cNvSpPr>
            <a:spLocks noGrp="1"/>
          </p:cNvSpPr>
          <p:nvPr>
            <p:ph type="dt" sz="half" idx="10"/>
          </p:nvPr>
        </p:nvSpPr>
        <p:spPr/>
        <p:txBody>
          <a:bodyPr/>
          <a:lstStyle/>
          <a:p>
            <a:fld id="{D2DC2781-C2F6-C948-83D1-306837BCADD4}" type="datetimeFigureOut">
              <a:rPr kumimoji="1" lang="zh-CN" altLang="en-US" smtClean="0"/>
              <a:t>9/29/17</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224AFF79-C676-DD49-8962-7F14195332BB}" type="slidenum">
              <a:rPr kumimoji="1" lang="zh-CN" altLang="en-US" smtClean="0"/>
              <a:t>‹#›</a:t>
            </a:fld>
            <a:endParaRPr kumimoji="1" lang="zh-CN" altLang="en-US"/>
          </a:p>
        </p:txBody>
      </p:sp>
    </p:spTree>
    <p:extLst>
      <p:ext uri="{BB962C8B-B14F-4D97-AF65-F5344CB8AC3E}">
        <p14:creationId xmlns:p14="http://schemas.microsoft.com/office/powerpoint/2010/main" val="600222333"/>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4.xml"/><Relationship Id="rId12" Type="http://schemas.openxmlformats.org/officeDocument/2006/relationships/slideLayout" Target="../slideLayouts/slideLayout25.xml"/><Relationship Id="rId13" Type="http://schemas.openxmlformats.org/officeDocument/2006/relationships/theme" Target="../theme/theme2.xml"/><Relationship Id="rId1" Type="http://schemas.openxmlformats.org/officeDocument/2006/relationships/slideLayout" Target="../slideLayouts/slideLayout14.xml"/><Relationship Id="rId2" Type="http://schemas.openxmlformats.org/officeDocument/2006/relationships/slideLayout" Target="../slideLayouts/slideLayout15.xml"/><Relationship Id="rId3" Type="http://schemas.openxmlformats.org/officeDocument/2006/relationships/slideLayout" Target="../slideLayouts/slideLayout16.xml"/><Relationship Id="rId4" Type="http://schemas.openxmlformats.org/officeDocument/2006/relationships/slideLayout" Target="../slideLayouts/slideLayout17.xml"/><Relationship Id="rId5" Type="http://schemas.openxmlformats.org/officeDocument/2006/relationships/slideLayout" Target="../slideLayouts/slideLayout18.xml"/><Relationship Id="rId6" Type="http://schemas.openxmlformats.org/officeDocument/2006/relationships/slideLayout" Target="../slideLayouts/slideLayout19.xml"/><Relationship Id="rId7" Type="http://schemas.openxmlformats.org/officeDocument/2006/relationships/slideLayout" Target="../slideLayouts/slideLayout20.xml"/><Relationship Id="rId8" Type="http://schemas.openxmlformats.org/officeDocument/2006/relationships/slideLayout" Target="../slideLayouts/slideLayout21.xml"/><Relationship Id="rId9" Type="http://schemas.openxmlformats.org/officeDocument/2006/relationships/slideLayout" Target="../slideLayouts/slideLayout22.xml"/><Relationship Id="rId10"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kumimoji="1" lang="zh-CN" altLang="en-US" smtClean="0"/>
              <a:t>单击此处编辑母版标题样式</a:t>
            </a:r>
            <a:endParaRPr kumimoji="1" lang="zh-CN" altLang="en-US"/>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2DC2781-C2F6-C948-83D1-306837BCADD4}" type="datetimeFigureOut">
              <a:rPr kumimoji="1" lang="zh-CN" altLang="en-US" smtClean="0"/>
              <a:t>9/29/17</a:t>
            </a:fld>
            <a:endParaRPr kumimoji="1"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幻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24AFF79-C676-DD49-8962-7F14195332BB}" type="slidenum">
              <a:rPr kumimoji="1" lang="zh-CN" altLang="en-US" smtClean="0"/>
              <a:t>‹#›</a:t>
            </a:fld>
            <a:endParaRPr kumimoji="1" lang="zh-CN" altLang="en-US"/>
          </a:p>
        </p:txBody>
      </p:sp>
    </p:spTree>
    <p:extLst>
      <p:ext uri="{BB962C8B-B14F-4D97-AF65-F5344CB8AC3E}">
        <p14:creationId xmlns:p14="http://schemas.microsoft.com/office/powerpoint/2010/main" val="291084379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73" r:id="rId12"/>
    <p:sldLayoutId id="2147483674" r:id="rId13"/>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220A98"/>
        </a:solidFill>
        <a:effectLst/>
      </p:bgPr>
    </p:bg>
    <p:spTree>
      <p:nvGrpSpPr>
        <p:cNvPr id="1" name=""/>
        <p:cNvGrpSpPr/>
        <p:nvPr/>
      </p:nvGrpSpPr>
      <p:grpSpPr>
        <a:xfrm>
          <a:off x="0" y="0"/>
          <a:ext cx="0" cy="0"/>
          <a:chOff x="0" y="0"/>
          <a:chExt cx="0" cy="0"/>
        </a:xfrm>
      </p:grpSpPr>
      <p:sp>
        <p:nvSpPr>
          <p:cNvPr id="84994" name="Rectangle 2"/>
          <p:cNvSpPr>
            <a:spLocks noGrp="1" noChangeArrowheads="1"/>
          </p:cNvSpPr>
          <p:nvPr>
            <p:ph type="title"/>
          </p:nvPr>
        </p:nvSpPr>
        <p:spPr bwMode="auto">
          <a:xfrm>
            <a:off x="1117600" y="609600"/>
            <a:ext cx="6908800" cy="1143000"/>
          </a:xfrm>
          <a:prstGeom prst="rect">
            <a:avLst/>
          </a:prstGeom>
          <a:noFill/>
          <a:ln w="12700">
            <a:noFill/>
            <a:miter lim="800000"/>
            <a:headEnd/>
            <a:tailEnd/>
          </a:ln>
          <a:effectLst/>
        </p:spPr>
        <p:txBody>
          <a:bodyPr vert="horz" wrap="square" lIns="90487" tIns="44450" rIns="90487" bIns="44450" numCol="1" anchor="ctr" anchorCtr="0" compatLnSpc="1">
            <a:prstTxWarp prst="textNoShape">
              <a:avLst/>
            </a:prstTxWarp>
          </a:bodyPr>
          <a:lstStyle/>
          <a:p>
            <a:pPr lvl="0"/>
            <a:r>
              <a:rPr lang="zh-CN" altLang="en-GB"/>
              <a:t>单击此处编辑母版标题样式</a:t>
            </a:r>
          </a:p>
        </p:txBody>
      </p:sp>
      <p:sp>
        <p:nvSpPr>
          <p:cNvPr id="84995" name="Rectangle 3"/>
          <p:cNvSpPr>
            <a:spLocks noGrp="1" noChangeArrowheads="1"/>
          </p:cNvSpPr>
          <p:nvPr>
            <p:ph type="body" idx="1"/>
          </p:nvPr>
        </p:nvSpPr>
        <p:spPr bwMode="auto">
          <a:xfrm>
            <a:off x="1117600" y="1981200"/>
            <a:ext cx="6908800" cy="4114800"/>
          </a:xfrm>
          <a:prstGeom prst="rect">
            <a:avLst/>
          </a:prstGeom>
          <a:noFill/>
          <a:ln w="12700">
            <a:noFill/>
            <a:miter lim="800000"/>
            <a:headEnd/>
            <a:tailEnd/>
          </a:ln>
          <a:effectLst/>
        </p:spPr>
        <p:txBody>
          <a:bodyPr vert="horz" wrap="square" lIns="90487" tIns="44450" rIns="90487" bIns="44450" numCol="1" anchor="t" anchorCtr="0" compatLnSpc="1">
            <a:prstTxWarp prst="textNoShape">
              <a:avLst/>
            </a:prstTxWarp>
          </a:bodyPr>
          <a:lstStyle/>
          <a:p>
            <a:pPr lvl="0"/>
            <a:r>
              <a:rPr lang="zh-CN" altLang="en-GB"/>
              <a:t>单击此处编辑母版文本样式</a:t>
            </a:r>
          </a:p>
          <a:p>
            <a:pPr lvl="1"/>
            <a:r>
              <a:rPr lang="zh-CN" altLang="en-GB"/>
              <a:t>第二级</a:t>
            </a:r>
          </a:p>
          <a:p>
            <a:pPr lvl="2"/>
            <a:r>
              <a:rPr lang="zh-CN" altLang="en-GB"/>
              <a:t>第三级</a:t>
            </a:r>
          </a:p>
          <a:p>
            <a:pPr lvl="3"/>
            <a:r>
              <a:rPr lang="zh-CN" altLang="en-GB"/>
              <a:t>第四级</a:t>
            </a:r>
          </a:p>
          <a:p>
            <a:pPr lvl="4"/>
            <a:r>
              <a:rPr lang="zh-CN" altLang="en-GB"/>
              <a:t>第五级</a:t>
            </a:r>
          </a:p>
        </p:txBody>
      </p:sp>
    </p:spTree>
    <p:extLst>
      <p:ext uri="{BB962C8B-B14F-4D97-AF65-F5344CB8AC3E}">
        <p14:creationId xmlns:p14="http://schemas.microsoft.com/office/powerpoint/2010/main" val="680280688"/>
      </p:ext>
    </p:extLst>
  </p:cSld>
  <p:clrMap bg1="dk2" tx1="lt1" bg2="dk1"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ctr" rtl="0" eaLnBrk="0" fontAlgn="base" hangingPunct="0">
        <a:spcBef>
          <a:spcPct val="0"/>
        </a:spcBef>
        <a:spcAft>
          <a:spcPct val="0"/>
        </a:spcAft>
        <a:defRPr sz="4400" b="1">
          <a:solidFill>
            <a:schemeClr val="tx2"/>
          </a:solidFill>
          <a:effectLst>
            <a:outerShdw blurRad="38100" dist="38100" dir="2700000" algn="tl">
              <a:srgbClr val="000000"/>
            </a:outerShdw>
          </a:effectLst>
          <a:latin typeface="+mj-lt"/>
          <a:ea typeface="宋体" charset="0"/>
          <a:cs typeface="+mj-cs"/>
        </a:defRPr>
      </a:lvl1pPr>
      <a:lvl2pPr algn="ctr" rtl="0" eaLnBrk="0" fontAlgn="base" hangingPunct="0">
        <a:spcBef>
          <a:spcPct val="0"/>
        </a:spcBef>
        <a:spcAft>
          <a:spcPct val="0"/>
        </a:spcAft>
        <a:defRPr sz="4400" b="1">
          <a:solidFill>
            <a:schemeClr val="tx2"/>
          </a:solidFill>
          <a:effectLst>
            <a:outerShdw blurRad="38100" dist="38100" dir="2700000" algn="tl">
              <a:srgbClr val="000000"/>
            </a:outerShdw>
          </a:effectLst>
          <a:latin typeface="Times" charset="0"/>
          <a:ea typeface="宋体" charset="0"/>
        </a:defRPr>
      </a:lvl2pPr>
      <a:lvl3pPr algn="ctr" rtl="0" eaLnBrk="0" fontAlgn="base" hangingPunct="0">
        <a:spcBef>
          <a:spcPct val="0"/>
        </a:spcBef>
        <a:spcAft>
          <a:spcPct val="0"/>
        </a:spcAft>
        <a:defRPr sz="4400" b="1">
          <a:solidFill>
            <a:schemeClr val="tx2"/>
          </a:solidFill>
          <a:effectLst>
            <a:outerShdw blurRad="38100" dist="38100" dir="2700000" algn="tl">
              <a:srgbClr val="000000"/>
            </a:outerShdw>
          </a:effectLst>
          <a:latin typeface="Times" charset="0"/>
          <a:ea typeface="宋体" charset="0"/>
        </a:defRPr>
      </a:lvl3pPr>
      <a:lvl4pPr algn="ctr" rtl="0" eaLnBrk="0" fontAlgn="base" hangingPunct="0">
        <a:spcBef>
          <a:spcPct val="0"/>
        </a:spcBef>
        <a:spcAft>
          <a:spcPct val="0"/>
        </a:spcAft>
        <a:defRPr sz="4400" b="1">
          <a:solidFill>
            <a:schemeClr val="tx2"/>
          </a:solidFill>
          <a:effectLst>
            <a:outerShdw blurRad="38100" dist="38100" dir="2700000" algn="tl">
              <a:srgbClr val="000000"/>
            </a:outerShdw>
          </a:effectLst>
          <a:latin typeface="Times" charset="0"/>
          <a:ea typeface="宋体" charset="0"/>
        </a:defRPr>
      </a:lvl4pPr>
      <a:lvl5pPr algn="ctr" rtl="0" eaLnBrk="0" fontAlgn="base" hangingPunct="0">
        <a:spcBef>
          <a:spcPct val="0"/>
        </a:spcBef>
        <a:spcAft>
          <a:spcPct val="0"/>
        </a:spcAft>
        <a:defRPr sz="4400" b="1">
          <a:solidFill>
            <a:schemeClr val="tx2"/>
          </a:solidFill>
          <a:effectLst>
            <a:outerShdw blurRad="38100" dist="38100" dir="2700000" algn="tl">
              <a:srgbClr val="000000"/>
            </a:outerShdw>
          </a:effectLst>
          <a:latin typeface="Times" charset="0"/>
          <a:ea typeface="宋体" charset="0"/>
        </a:defRPr>
      </a:lvl5pPr>
      <a:lvl6pPr marL="457200" algn="ctr" rtl="0" eaLnBrk="0" fontAlgn="base" hangingPunct="0">
        <a:spcBef>
          <a:spcPct val="0"/>
        </a:spcBef>
        <a:spcAft>
          <a:spcPct val="0"/>
        </a:spcAft>
        <a:defRPr sz="4400" b="1">
          <a:solidFill>
            <a:schemeClr val="tx2"/>
          </a:solidFill>
          <a:effectLst>
            <a:outerShdw blurRad="38100" dist="38100" dir="2700000" algn="tl">
              <a:srgbClr val="000000"/>
            </a:outerShdw>
          </a:effectLst>
          <a:latin typeface="Times" charset="0"/>
        </a:defRPr>
      </a:lvl6pPr>
      <a:lvl7pPr marL="914400" algn="ctr" rtl="0" eaLnBrk="0" fontAlgn="base" hangingPunct="0">
        <a:spcBef>
          <a:spcPct val="0"/>
        </a:spcBef>
        <a:spcAft>
          <a:spcPct val="0"/>
        </a:spcAft>
        <a:defRPr sz="4400" b="1">
          <a:solidFill>
            <a:schemeClr val="tx2"/>
          </a:solidFill>
          <a:effectLst>
            <a:outerShdw blurRad="38100" dist="38100" dir="2700000" algn="tl">
              <a:srgbClr val="000000"/>
            </a:outerShdw>
          </a:effectLst>
          <a:latin typeface="Times" charset="0"/>
        </a:defRPr>
      </a:lvl7pPr>
      <a:lvl8pPr marL="1371600" algn="ctr" rtl="0" eaLnBrk="0" fontAlgn="base" hangingPunct="0">
        <a:spcBef>
          <a:spcPct val="0"/>
        </a:spcBef>
        <a:spcAft>
          <a:spcPct val="0"/>
        </a:spcAft>
        <a:defRPr sz="4400" b="1">
          <a:solidFill>
            <a:schemeClr val="tx2"/>
          </a:solidFill>
          <a:effectLst>
            <a:outerShdw blurRad="38100" dist="38100" dir="2700000" algn="tl">
              <a:srgbClr val="000000"/>
            </a:outerShdw>
          </a:effectLst>
          <a:latin typeface="Times" charset="0"/>
        </a:defRPr>
      </a:lvl8pPr>
      <a:lvl9pPr marL="1828800" algn="ctr" rtl="0" eaLnBrk="0" fontAlgn="base" hangingPunct="0">
        <a:spcBef>
          <a:spcPct val="0"/>
        </a:spcBef>
        <a:spcAft>
          <a:spcPct val="0"/>
        </a:spcAft>
        <a:defRPr sz="4400" b="1">
          <a:solidFill>
            <a:schemeClr val="tx2"/>
          </a:solidFill>
          <a:effectLst>
            <a:outerShdw blurRad="38100" dist="38100" dir="2700000" algn="tl">
              <a:srgbClr val="000000"/>
            </a:outerShdw>
          </a:effectLst>
          <a:latin typeface="Times" charset="0"/>
        </a:defRPr>
      </a:lvl9pPr>
    </p:titleStyle>
    <p:bodyStyle>
      <a:lvl1pPr marL="342900" indent="-342900" algn="l" rtl="0" eaLnBrk="0" fontAlgn="base" hangingPunct="0">
        <a:spcBef>
          <a:spcPct val="20000"/>
        </a:spcBef>
        <a:spcAft>
          <a:spcPct val="0"/>
        </a:spcAft>
        <a:buClr>
          <a:schemeClr val="tx1"/>
        </a:buClr>
        <a:buSzPct val="100000"/>
        <a:buChar char="•"/>
        <a:defRPr sz="3200" b="1">
          <a:solidFill>
            <a:schemeClr val="tx1"/>
          </a:solidFill>
          <a:effectLst>
            <a:outerShdw blurRad="38100" dist="38100" dir="2700000" algn="tl">
              <a:srgbClr val="000000"/>
            </a:outerShdw>
          </a:effectLst>
          <a:latin typeface="+mn-lt"/>
          <a:ea typeface="宋体" charset="0"/>
          <a:cs typeface="+mn-cs"/>
        </a:defRPr>
      </a:lvl1pPr>
      <a:lvl2pPr marL="742950" indent="-285750" algn="l" rtl="0" eaLnBrk="0" fontAlgn="base" hangingPunct="0">
        <a:spcBef>
          <a:spcPct val="20000"/>
        </a:spcBef>
        <a:spcAft>
          <a:spcPct val="0"/>
        </a:spcAft>
        <a:buChar char="–"/>
        <a:defRPr sz="2800" b="1">
          <a:solidFill>
            <a:schemeClr val="tx1"/>
          </a:solidFill>
          <a:effectLst>
            <a:outerShdw blurRad="38100" dist="38100" dir="2700000" algn="tl">
              <a:srgbClr val="000000"/>
            </a:outerShdw>
          </a:effectLst>
          <a:latin typeface="+mn-lt"/>
          <a:ea typeface="宋体" charset="0"/>
        </a:defRPr>
      </a:lvl2pPr>
      <a:lvl3pPr marL="1143000" indent="-228600" algn="l" rtl="0" eaLnBrk="0" fontAlgn="base" hangingPunct="0">
        <a:spcBef>
          <a:spcPct val="20000"/>
        </a:spcBef>
        <a:spcAft>
          <a:spcPct val="0"/>
        </a:spcAft>
        <a:buChar char="•"/>
        <a:defRPr sz="2400" b="1">
          <a:solidFill>
            <a:schemeClr val="tx1"/>
          </a:solidFill>
          <a:effectLst>
            <a:outerShdw blurRad="38100" dist="38100" dir="2700000" algn="tl">
              <a:srgbClr val="000000"/>
            </a:outerShdw>
          </a:effectLst>
          <a:latin typeface="+mn-lt"/>
          <a:ea typeface="宋体" charset="0"/>
        </a:defRPr>
      </a:lvl3pPr>
      <a:lvl4pPr marL="1600200" indent="-228600" algn="l" rtl="0" eaLnBrk="0" fontAlgn="base" hangingPunct="0">
        <a:spcBef>
          <a:spcPct val="20000"/>
        </a:spcBef>
        <a:spcAft>
          <a:spcPct val="0"/>
        </a:spcAft>
        <a:buChar char="–"/>
        <a:defRPr sz="2000" b="1">
          <a:solidFill>
            <a:schemeClr val="tx1"/>
          </a:solidFill>
          <a:effectLst>
            <a:outerShdw blurRad="38100" dist="38100" dir="2700000" algn="tl">
              <a:srgbClr val="000000"/>
            </a:outerShdw>
          </a:effectLst>
          <a:latin typeface="+mn-lt"/>
          <a:ea typeface="宋体" charset="0"/>
        </a:defRPr>
      </a:lvl4pPr>
      <a:lvl5pPr marL="2057400" indent="-228600" algn="l" rtl="0" eaLnBrk="0" fontAlgn="base" hangingPunct="0">
        <a:spcBef>
          <a:spcPct val="20000"/>
        </a:spcBef>
        <a:spcAft>
          <a:spcPct val="0"/>
        </a:spcAft>
        <a:buChar char="»"/>
        <a:defRPr sz="2000" b="1">
          <a:solidFill>
            <a:schemeClr val="tx1"/>
          </a:solidFill>
          <a:effectLst>
            <a:outerShdw blurRad="38100" dist="38100" dir="2700000" algn="tl">
              <a:srgbClr val="000000"/>
            </a:outerShdw>
          </a:effectLst>
          <a:latin typeface="+mn-lt"/>
          <a:ea typeface="宋体" charset="0"/>
        </a:defRPr>
      </a:lvl5pPr>
      <a:lvl6pPr marL="2514600" indent="-228600" algn="l" rtl="0" eaLnBrk="0" fontAlgn="base" hangingPunct="0">
        <a:spcBef>
          <a:spcPct val="20000"/>
        </a:spcBef>
        <a:spcAft>
          <a:spcPct val="0"/>
        </a:spcAft>
        <a:defRPr sz="2000" b="1">
          <a:solidFill>
            <a:schemeClr val="tx1"/>
          </a:solidFill>
          <a:effectLst>
            <a:outerShdw blurRad="38100" dist="38100" dir="2700000" algn="tl">
              <a:srgbClr val="000000"/>
            </a:outerShdw>
          </a:effectLst>
          <a:latin typeface="+mn-lt"/>
        </a:defRPr>
      </a:lvl6pPr>
      <a:lvl7pPr marL="2971800" indent="-228600" algn="l" rtl="0" eaLnBrk="0" fontAlgn="base" hangingPunct="0">
        <a:spcBef>
          <a:spcPct val="20000"/>
        </a:spcBef>
        <a:spcAft>
          <a:spcPct val="0"/>
        </a:spcAft>
        <a:defRPr sz="2000" b="1">
          <a:solidFill>
            <a:schemeClr val="tx1"/>
          </a:solidFill>
          <a:effectLst>
            <a:outerShdw blurRad="38100" dist="38100" dir="2700000" algn="tl">
              <a:srgbClr val="000000"/>
            </a:outerShdw>
          </a:effectLst>
          <a:latin typeface="+mn-lt"/>
        </a:defRPr>
      </a:lvl7pPr>
      <a:lvl8pPr marL="3429000" indent="-228600" algn="l" rtl="0" eaLnBrk="0" fontAlgn="base" hangingPunct="0">
        <a:spcBef>
          <a:spcPct val="20000"/>
        </a:spcBef>
        <a:spcAft>
          <a:spcPct val="0"/>
        </a:spcAft>
        <a:defRPr sz="2000" b="1">
          <a:solidFill>
            <a:schemeClr val="tx1"/>
          </a:solidFill>
          <a:effectLst>
            <a:outerShdw blurRad="38100" dist="38100" dir="2700000" algn="tl">
              <a:srgbClr val="000000"/>
            </a:outerShdw>
          </a:effectLst>
          <a:latin typeface="+mn-lt"/>
        </a:defRPr>
      </a:lvl8pPr>
      <a:lvl9pPr marL="3886200" indent="-228600" algn="l" rtl="0" eaLnBrk="0" fontAlgn="base" hangingPunct="0">
        <a:spcBef>
          <a:spcPct val="20000"/>
        </a:spcBef>
        <a:spcAft>
          <a:spcPct val="0"/>
        </a:spcAft>
        <a:defRPr sz="2000" b="1">
          <a:solidFill>
            <a:schemeClr val="tx1"/>
          </a:solidFill>
          <a:effectLst>
            <a:outerShdw blurRad="38100" dist="38100" dir="2700000" algn="tl">
              <a:srgbClr val="000000"/>
            </a:outerShdw>
          </a:effectLst>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gi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jp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 Id="rId3" Type="http://schemas.openxmlformats.org/officeDocument/2006/relationships/image" Target="../media/image68.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69.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70.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1.em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0.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jpg"/><Relationship Id="rId3" Type="http://schemas.openxmlformats.org/officeDocument/2006/relationships/image" Target="../media/image24.ti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7.xml"/><Relationship Id="rId3" Type="http://schemas.openxmlformats.org/officeDocument/2006/relationships/image" Target="../media/image26.jpe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image" Target="../media/image2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image" Target="../media/image28.jpe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image" Target="../media/image29.jpe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image" Target="../media/image30.jpe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image" Target="../media/image3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image" Target="../media/image3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image" Target="../media/image3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image" Target="../media/image3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image" Target="../media/image35.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hyperlink" Target="http://www.ncbi.nlm.nih.gov/blast/treeview/blast_tree_view.cgi?request=page&amp;rid=1157436303-6611-9612772342.BLASTQ4&amp;dbname=nr&amp;queryID=lcl%7C1_6611&amp;distmode=on"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jp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7.jp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jp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3.tif"/></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0.jp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1.jp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2.jp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3.jp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4.jp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jp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6.jp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7.jp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8.jp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9.jp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jp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jp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2.jp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3.jp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4.em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jp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55.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56.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57.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58.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59.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60.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jp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oleObject" Target="../embeddings/Microsoft_Word_97_-_2004___1.doc"/><Relationship Id="rId4" Type="http://schemas.openxmlformats.org/officeDocument/2006/relationships/image" Target="../media/image61.emf"/><Relationship Id="rId1" Type="http://schemas.openxmlformats.org/officeDocument/2006/relationships/vmlDrawing" Target="../drawings/vmlDrawing1.vml"/><Relationship Id="rId2"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87.xml.rels><?xml version="1.0" encoding="UTF-8" standalone="yes"?>
<Relationships xmlns="http://schemas.openxmlformats.org/package/2006/relationships"><Relationship Id="rId3" Type="http://schemas.openxmlformats.org/officeDocument/2006/relationships/oleObject" Target="../embeddings/oleObject1.bin"/><Relationship Id="rId4" Type="http://schemas.openxmlformats.org/officeDocument/2006/relationships/image" Target="../media/image63.emf"/><Relationship Id="rId5" Type="http://schemas.openxmlformats.org/officeDocument/2006/relationships/oleObject" Target="../embeddings/Microsoft_Word_97_-_2004___2.doc"/><Relationship Id="rId6" Type="http://schemas.openxmlformats.org/officeDocument/2006/relationships/image" Target="../media/image64.emf"/><Relationship Id="rId1" Type="http://schemas.openxmlformats.org/officeDocument/2006/relationships/vmlDrawing" Target="../drawings/vmlDrawing2.vml"/><Relationship Id="rId2"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notesSlide" Target="../notesSlides/notesSlide14.xml"/><Relationship Id="rId4" Type="http://schemas.openxmlformats.org/officeDocument/2006/relationships/oleObject" Target="../embeddings/Microsoft_Word_97_-_2004___3.doc"/><Relationship Id="rId5" Type="http://schemas.openxmlformats.org/officeDocument/2006/relationships/image" Target="../media/image65.emf"/><Relationship Id="rId1" Type="http://schemas.openxmlformats.org/officeDocument/2006/relationships/vmlDrawing" Target="../drawings/vmlDrawing3.vml"/><Relationship Id="rId2"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jpg"/></Relationships>
</file>

<file path=ppt/slides/_rels/slide90.xml.rels><?xml version="1.0" encoding="UTF-8" standalone="yes"?>
<Relationships xmlns="http://schemas.openxmlformats.org/package/2006/relationships"><Relationship Id="rId3" Type="http://schemas.openxmlformats.org/officeDocument/2006/relationships/notesSlide" Target="../notesSlides/notesSlide15.xml"/><Relationship Id="rId4" Type="http://schemas.openxmlformats.org/officeDocument/2006/relationships/oleObject" Target="../embeddings/Microsoft_Word_97_-_2004___4.doc"/><Relationship Id="rId5" Type="http://schemas.openxmlformats.org/officeDocument/2006/relationships/image" Target="../media/image66.emf"/><Relationship Id="rId1" Type="http://schemas.openxmlformats.org/officeDocument/2006/relationships/vmlDrawing" Target="../drawings/vmlDrawing4.vml"/><Relationship Id="rId2"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oleObject" Target="../embeddings/Microsoft_Word_97_-_2004___5.doc"/><Relationship Id="rId4" Type="http://schemas.openxmlformats.org/officeDocument/2006/relationships/image" Target="../media/image67.emf"/><Relationship Id="rId1" Type="http://schemas.openxmlformats.org/officeDocument/2006/relationships/vmlDrawing" Target="../drawings/vmlDrawing5.vml"/><Relationship Id="rId2"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432782" y="5004377"/>
            <a:ext cx="8136904" cy="1200328"/>
          </a:xfrm>
          <a:prstGeom prst="rect">
            <a:avLst/>
          </a:prstGeom>
          <a:noFill/>
        </p:spPr>
        <p:txBody>
          <a:bodyPr wrap="square" rtlCol="0">
            <a:spAutoFit/>
          </a:bodyPr>
          <a:lstStyle/>
          <a:p>
            <a:pPr algn="ctr"/>
            <a:r>
              <a:rPr lang="en-US" altLang="zh-CN" sz="2400" b="1" dirty="0" smtClean="0"/>
              <a:t>Laboratory of Network Computation</a:t>
            </a:r>
          </a:p>
          <a:p>
            <a:pPr algn="ctr"/>
            <a:r>
              <a:rPr lang="en-US" altLang="zh-CN" sz="2400" b="1" dirty="0" smtClean="0"/>
              <a:t>Institute </a:t>
            </a:r>
            <a:r>
              <a:rPr lang="en-US" altLang="zh-CN" sz="2400" b="1" dirty="0"/>
              <a:t>of </a:t>
            </a:r>
            <a:r>
              <a:rPr lang="en-US" altLang="zh-CN" sz="2400" b="1" dirty="0" smtClean="0"/>
              <a:t>Neuroscience</a:t>
            </a:r>
          </a:p>
          <a:p>
            <a:pPr algn="ctr"/>
            <a:r>
              <a:rPr lang="en-US" altLang="zh-CN" sz="2400" b="1" dirty="0" smtClean="0"/>
              <a:t> </a:t>
            </a:r>
            <a:r>
              <a:rPr lang="en-US" altLang="zh-CN" sz="2400" b="1" dirty="0"/>
              <a:t>Chinese Academy of Sciences</a:t>
            </a:r>
            <a:endParaRPr lang="en-US" altLang="zh-CN" sz="2400" b="1" dirty="0" smtClean="0">
              <a:latin typeface="黑体"/>
              <a:ea typeface="黑体"/>
              <a:cs typeface="黑体"/>
            </a:endParaRPr>
          </a:p>
        </p:txBody>
      </p:sp>
      <p:sp>
        <p:nvSpPr>
          <p:cNvPr id="8" name="标题 7"/>
          <p:cNvSpPr>
            <a:spLocks noGrp="1"/>
          </p:cNvSpPr>
          <p:nvPr>
            <p:ph type="ctrTitle"/>
          </p:nvPr>
        </p:nvSpPr>
        <p:spPr>
          <a:xfrm>
            <a:off x="563720" y="2197597"/>
            <a:ext cx="7920880" cy="1470025"/>
          </a:xfrm>
        </p:spPr>
        <p:txBody>
          <a:bodyPr>
            <a:normAutofit/>
          </a:bodyPr>
          <a:lstStyle/>
          <a:p>
            <a:r>
              <a:rPr lang="en-US" altLang="zh-CN" sz="4000" b="1" dirty="0" smtClean="0"/>
              <a:t>Introduction to Bioinformatics</a:t>
            </a:r>
            <a:endParaRPr lang="zh-CN" altLang="en-US" sz="4000" b="1" dirty="0">
              <a:latin typeface="黑体"/>
              <a:ea typeface="黑体"/>
              <a:cs typeface="黑体"/>
            </a:endParaRPr>
          </a:p>
        </p:txBody>
      </p:sp>
      <p:sp>
        <p:nvSpPr>
          <p:cNvPr id="2" name="矩形 1"/>
          <p:cNvSpPr/>
          <p:nvPr/>
        </p:nvSpPr>
        <p:spPr>
          <a:xfrm>
            <a:off x="3652559" y="4149365"/>
            <a:ext cx="1326580" cy="523220"/>
          </a:xfrm>
          <a:prstGeom prst="rect">
            <a:avLst/>
          </a:prstGeom>
        </p:spPr>
        <p:txBody>
          <a:bodyPr wrap="none">
            <a:spAutoFit/>
          </a:bodyPr>
          <a:lstStyle/>
          <a:p>
            <a:pPr lvl="0" algn="ctr"/>
            <a:r>
              <a:rPr lang="en-US" altLang="zh-CN" sz="2800" b="1" dirty="0" smtClean="0">
                <a:solidFill>
                  <a:prstClr val="black"/>
                </a:solidFill>
                <a:latin typeface="+mj-lt"/>
                <a:ea typeface="黑体"/>
                <a:cs typeface="黑体"/>
              </a:rPr>
              <a:t>Jun Yan</a:t>
            </a:r>
            <a:endParaRPr lang="en-US" altLang="zh-CN" sz="2800" b="1" dirty="0">
              <a:solidFill>
                <a:prstClr val="black"/>
              </a:solidFill>
              <a:latin typeface="+mj-lt"/>
              <a:ea typeface="黑体"/>
              <a:cs typeface="黑体"/>
            </a:endParaRPr>
          </a:p>
        </p:txBody>
      </p:sp>
      <p:sp>
        <p:nvSpPr>
          <p:cNvPr id="12" name="矩形 11"/>
          <p:cNvSpPr/>
          <p:nvPr/>
        </p:nvSpPr>
        <p:spPr bwMode="auto">
          <a:xfrm>
            <a:off x="1396539" y="598516"/>
            <a:ext cx="7414952" cy="532015"/>
          </a:xfrm>
          <a:prstGeom prst="rect">
            <a:avLst/>
          </a:prstGeom>
          <a:solidFill>
            <a:srgbClr val="214221"/>
          </a:solidFill>
          <a:ln w="19050">
            <a:solidFill>
              <a:schemeClr val="bg1"/>
            </a:solidFill>
            <a:round/>
            <a:headEnd/>
            <a:tailEnd/>
          </a:ln>
          <a:effectLst/>
          <a:extLst/>
        </p:spPr>
        <p:txBody>
          <a:bodyPr rtlCol="0" anchor="ctr"/>
          <a:lstStyle/>
          <a:p>
            <a:pPr algn="ctr"/>
            <a:endParaRPr lang="zh-CN" altLang="en-US"/>
          </a:p>
        </p:txBody>
      </p:sp>
      <p:pic>
        <p:nvPicPr>
          <p:cNvPr id="13" name="内容占位符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1311" y="195031"/>
            <a:ext cx="1356052" cy="1317886"/>
          </a:xfrm>
          <a:prstGeom prst="rect">
            <a:avLst/>
          </a:prstGeom>
        </p:spPr>
      </p:pic>
      <p:sp>
        <p:nvSpPr>
          <p:cNvPr id="14" name="TextBox 13"/>
          <p:cNvSpPr txBox="1"/>
          <p:nvPr/>
        </p:nvSpPr>
        <p:spPr>
          <a:xfrm>
            <a:off x="1853738" y="633690"/>
            <a:ext cx="3877985" cy="461665"/>
          </a:xfrm>
          <a:prstGeom prst="rect">
            <a:avLst/>
          </a:prstGeom>
          <a:noFill/>
        </p:spPr>
        <p:txBody>
          <a:bodyPr wrap="none" rtlCol="0">
            <a:spAutoFit/>
          </a:bodyPr>
          <a:lstStyle/>
          <a:p>
            <a:r>
              <a:rPr lang="zh-CN" altLang="en-US" sz="2400" dirty="0">
                <a:solidFill>
                  <a:schemeClr val="bg1"/>
                </a:solidFill>
                <a:latin typeface="华文行楷" panose="02010800040101010101" pitchFamily="2" charset="-122"/>
                <a:ea typeface="华文行楷" panose="02010800040101010101" pitchFamily="2" charset="-122"/>
              </a:rPr>
              <a:t>中国科学院神经科学研究所</a:t>
            </a:r>
            <a:endParaRPr lang="zh-CN" altLang="en-US" dirty="0">
              <a:solidFill>
                <a:schemeClr val="bg1"/>
              </a:solidFill>
              <a:latin typeface="华文行楷" panose="02010800040101010101" pitchFamily="2" charset="-122"/>
              <a:ea typeface="华文行楷" panose="02010800040101010101" pitchFamily="2" charset="-122"/>
            </a:endParaRPr>
          </a:p>
        </p:txBody>
      </p:sp>
      <p:sp>
        <p:nvSpPr>
          <p:cNvPr id="15" name="TextBox 14"/>
          <p:cNvSpPr txBox="1"/>
          <p:nvPr/>
        </p:nvSpPr>
        <p:spPr>
          <a:xfrm>
            <a:off x="1853738" y="229184"/>
            <a:ext cx="3728328" cy="369332"/>
          </a:xfrm>
          <a:prstGeom prst="rect">
            <a:avLst/>
          </a:prstGeom>
          <a:noFill/>
          <a:ln>
            <a:solidFill>
              <a:schemeClr val="bg1"/>
            </a:solidFill>
          </a:ln>
        </p:spPr>
        <p:txBody>
          <a:bodyPr wrap="none" rtlCol="0">
            <a:spAutoFit/>
          </a:bodyPr>
          <a:lstStyle/>
          <a:p>
            <a:r>
              <a:rPr lang="en-US" altLang="zh-CN" b="1" dirty="0" smtClean="0">
                <a:solidFill>
                  <a:srgbClr val="214221"/>
                </a:solidFill>
                <a:latin typeface="Times New Roman" panose="02020603050405020304" pitchFamily="18" charset="0"/>
                <a:cs typeface="Times New Roman" panose="02020603050405020304" pitchFamily="18" charset="0"/>
              </a:rPr>
              <a:t>INSTITUTE OF NEUROSCIENCE</a:t>
            </a:r>
            <a:endParaRPr lang="zh-CN" altLang="en-US" b="1" dirty="0">
              <a:solidFill>
                <a:srgbClr val="21422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24589059"/>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err="1" smtClean="0"/>
              <a:t>GenBank</a:t>
            </a:r>
            <a:r>
              <a:rPr kumimoji="1" lang="en-US" altLang="zh-CN" dirty="0" smtClean="0"/>
              <a:t> DNA sequence</a:t>
            </a:r>
            <a:endParaRPr kumimoji="1" lang="zh-CN" altLang="en-US" dirty="0"/>
          </a:p>
        </p:txBody>
      </p:sp>
      <p:pic>
        <p:nvPicPr>
          <p:cNvPr id="4" name="内容占位符 3" descr="2-5.jpg"/>
          <p:cNvPicPr>
            <a:picLocks noGrp="1" noChangeAspect="1"/>
          </p:cNvPicPr>
          <p:nvPr>
            <p:ph idx="1"/>
          </p:nvPr>
        </p:nvPicPr>
        <p:blipFill>
          <a:blip r:embed="rId2">
            <a:extLst>
              <a:ext uri="{28A0092B-C50C-407E-A947-70E740481C1C}">
                <a14:useLocalDpi xmlns:a14="http://schemas.microsoft.com/office/drawing/2010/main" val="0"/>
              </a:ext>
            </a:extLst>
          </a:blip>
          <a:srcRect t="-806" b="-806"/>
          <a:stretch>
            <a:fillRect/>
          </a:stretch>
        </p:blipFill>
        <p:spPr/>
      </p:pic>
    </p:spTree>
    <p:extLst>
      <p:ext uri="{BB962C8B-B14F-4D97-AF65-F5344CB8AC3E}">
        <p14:creationId xmlns:p14="http://schemas.microsoft.com/office/powerpoint/2010/main" val="4205255707"/>
      </p:ext>
    </p:extLst>
  </p:cSld>
  <p:clrMapOvr>
    <a:masterClrMapping/>
  </p:clrMapOvr>
  <p:timing>
    <p:tnLst>
      <p:par>
        <p:cTn xmlns:p14="http://schemas.microsoft.com/office/powerpoint/2010/mai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lstStyle/>
          <a:p>
            <a:r>
              <a:rPr lang="en-US" altLang="zh-CN"/>
              <a:t>Non-coding RNA</a:t>
            </a:r>
          </a:p>
        </p:txBody>
      </p:sp>
      <p:sp>
        <p:nvSpPr>
          <p:cNvPr id="39939" name="Rectangle 3"/>
          <p:cNvSpPr>
            <a:spLocks noGrp="1" noChangeArrowheads="1"/>
          </p:cNvSpPr>
          <p:nvPr>
            <p:ph type="body" idx="1"/>
          </p:nvPr>
        </p:nvSpPr>
        <p:spPr/>
        <p:txBody>
          <a:bodyPr/>
          <a:lstStyle/>
          <a:p>
            <a:pPr>
              <a:lnSpc>
                <a:spcPct val="90000"/>
              </a:lnSpc>
            </a:pPr>
            <a:r>
              <a:rPr lang="en-US" altLang="zh-CN" sz="2800">
                <a:latin typeface="Times New Roman" charset="0"/>
              </a:rPr>
              <a:t>If not experimental artifacts, most of class IV ESTs and a small portion of class II and III ESTs can only be non-coding transcripts. Non-coding transcripts have been shown to exist extensively in human (Cawley et al. 2004). They can simply be the mistakes made by the transcription machinery and undergo the degradation soon after the transcription, or they can have important regulatory functions (Martens et al. 2004 and Cawley at al. 2004).</a:t>
            </a:r>
          </a:p>
        </p:txBody>
      </p:sp>
    </p:spTree>
    <p:extLst>
      <p:ext uri="{BB962C8B-B14F-4D97-AF65-F5344CB8AC3E}">
        <p14:creationId xmlns:p14="http://schemas.microsoft.com/office/powerpoint/2010/main" val="3826482249"/>
      </p:ext>
    </p:extLst>
  </p:cSld>
  <p:clrMapOvr>
    <a:masterClrMapping/>
  </p:clrMapOvr>
  <p:timing>
    <p:tnLst>
      <p:par>
        <p:cTn xmlns:p14="http://schemas.microsoft.com/office/powerpoint/2010/mai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r>
              <a:rPr lang="en-US" altLang="zh-CN">
                <a:solidFill>
                  <a:schemeClr val="tx1"/>
                </a:solidFill>
                <a:latin typeface="Times New Roman" charset="0"/>
              </a:rPr>
              <a:t>Polyadenylation efficiency</a:t>
            </a:r>
          </a:p>
        </p:txBody>
      </p:sp>
      <p:sp>
        <p:nvSpPr>
          <p:cNvPr id="40963" name="Rectangle 3"/>
          <p:cNvSpPr>
            <a:spLocks noGrp="1" noChangeArrowheads="1"/>
          </p:cNvSpPr>
          <p:nvPr>
            <p:ph type="body" idx="1"/>
          </p:nvPr>
        </p:nvSpPr>
        <p:spPr/>
        <p:txBody>
          <a:bodyPr/>
          <a:lstStyle/>
          <a:p>
            <a:r>
              <a:rPr lang="en-US" altLang="zh-CN" sz="2800">
                <a:latin typeface="Times New Roman" charset="0"/>
              </a:rPr>
              <a:t>We define the polyadenylation efficiency of the polyA site as the number of polyA ESTs using the polyA site.</a:t>
            </a:r>
          </a:p>
          <a:p>
            <a:r>
              <a:rPr lang="en-US" altLang="zh-CN" sz="2800">
                <a:latin typeface="Times New Roman" charset="0"/>
              </a:rPr>
              <a:t>In human, the average polyadenylation efficiencies are: 14.53 (class I), 2.65 (class II), 3.09 (class III), and 2.00 (class IV).</a:t>
            </a:r>
          </a:p>
          <a:p>
            <a:r>
              <a:rPr lang="en-US" altLang="zh-CN" sz="2800">
                <a:latin typeface="Times New Roman" charset="0"/>
              </a:rPr>
              <a:t>In all three species, we found that the average polyadenylation efficiencies follow the same order: class I &gt; class III &gt; class II </a:t>
            </a:r>
            <a:r>
              <a:rPr lang="en-US" altLang="zh-CN" sz="2800">
                <a:latin typeface="Symbol" charset="0"/>
                <a:sym typeface="Symbol" charset="0"/>
              </a:rPr>
              <a:t></a:t>
            </a:r>
            <a:r>
              <a:rPr lang="en-US" altLang="zh-CN" sz="2800">
                <a:latin typeface="Times New Roman" charset="0"/>
              </a:rPr>
              <a:t> class IV. </a:t>
            </a:r>
          </a:p>
        </p:txBody>
      </p:sp>
    </p:spTree>
    <p:extLst>
      <p:ext uri="{BB962C8B-B14F-4D97-AF65-F5344CB8AC3E}">
        <p14:creationId xmlns:p14="http://schemas.microsoft.com/office/powerpoint/2010/main" val="3730489449"/>
      </p:ext>
    </p:extLst>
  </p:cSld>
  <p:clrMapOvr>
    <a:masterClrMapping/>
  </p:clrMapOvr>
  <p:timing>
    <p:tnLst>
      <p:par>
        <p:cTn xmlns:p14="http://schemas.microsoft.com/office/powerpoint/2010/mai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a:xfrm>
            <a:off x="304800" y="533400"/>
            <a:ext cx="8153400" cy="1143000"/>
          </a:xfrm>
        </p:spPr>
        <p:txBody>
          <a:bodyPr/>
          <a:lstStyle/>
          <a:p>
            <a:r>
              <a:rPr lang="en-US" altLang="zh-CN"/>
              <a:t>Distance effect on polyadenylation</a:t>
            </a:r>
          </a:p>
        </p:txBody>
      </p:sp>
      <p:sp>
        <p:nvSpPr>
          <p:cNvPr id="43011" name="Rectangle 3"/>
          <p:cNvSpPr>
            <a:spLocks noGrp="1" noChangeArrowheads="1"/>
          </p:cNvSpPr>
          <p:nvPr>
            <p:ph type="body" idx="1"/>
          </p:nvPr>
        </p:nvSpPr>
        <p:spPr>
          <a:xfrm>
            <a:off x="533400" y="1752600"/>
            <a:ext cx="7772400" cy="4343400"/>
          </a:xfrm>
        </p:spPr>
        <p:txBody>
          <a:bodyPr/>
          <a:lstStyle/>
          <a:p>
            <a:pPr>
              <a:lnSpc>
                <a:spcPct val="90000"/>
              </a:lnSpc>
              <a:buFontTx/>
              <a:buNone/>
            </a:pPr>
            <a:endParaRPr lang="en-US" altLang="zh-CN" sz="2800">
              <a:latin typeface="Times New Roman" charset="0"/>
            </a:endParaRPr>
          </a:p>
          <a:p>
            <a:pPr>
              <a:lnSpc>
                <a:spcPct val="90000"/>
              </a:lnSpc>
            </a:pPr>
            <a:r>
              <a:rPr lang="en-US" altLang="zh-CN" sz="2800">
                <a:latin typeface="Times New Roman" charset="0"/>
              </a:rPr>
              <a:t>Polyadenylation efficiency is proportional to the distance between promoter and polyA site. (Class I is the largest)</a:t>
            </a:r>
          </a:p>
          <a:p>
            <a:pPr>
              <a:lnSpc>
                <a:spcPct val="90000"/>
              </a:lnSpc>
            </a:pPr>
            <a:r>
              <a:rPr lang="en-US" altLang="zh-CN" sz="2800">
                <a:latin typeface="Times New Roman" charset="0"/>
              </a:rPr>
              <a:t>Polyadenylation efficiency is also proportional to the distance between 5</a:t>
            </a:r>
            <a:r>
              <a:rPr lang="zh-CN" altLang="en-US" sz="2800">
                <a:latin typeface="Arial"/>
              </a:rPr>
              <a:t>’</a:t>
            </a:r>
            <a:r>
              <a:rPr lang="en-US" altLang="zh-CN" sz="2800">
                <a:latin typeface="Times New Roman" charset="0"/>
              </a:rPr>
              <a:t> splice site and polyA site (Class III &gt; Class II &gt; Class IV).</a:t>
            </a:r>
          </a:p>
          <a:p>
            <a:pPr>
              <a:lnSpc>
                <a:spcPct val="90000"/>
              </a:lnSpc>
            </a:pPr>
            <a:r>
              <a:rPr lang="en-US" altLang="zh-CN" sz="2800">
                <a:latin typeface="Times New Roman" charset="0"/>
              </a:rPr>
              <a:t>Complicated interaction between splicing and polyadenylation machineries during the mRNA post-transcriptional processing.</a:t>
            </a:r>
          </a:p>
        </p:txBody>
      </p:sp>
    </p:spTree>
    <p:extLst>
      <p:ext uri="{BB962C8B-B14F-4D97-AF65-F5344CB8AC3E}">
        <p14:creationId xmlns:p14="http://schemas.microsoft.com/office/powerpoint/2010/main" val="3485316242"/>
      </p:ext>
    </p:extLst>
  </p:cSld>
  <p:clrMapOvr>
    <a:masterClrMapping/>
  </p:clrMapOvr>
  <p:timing>
    <p:tnLst>
      <p:par>
        <p:cTn xmlns:p14="http://schemas.microsoft.com/office/powerpoint/2010/mai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5" name="Picture 3" descr="Zhao_mRNA_ends_fig7.gif                                        000D03B8Macintosh HD                   BB75F13B:"/>
          <p:cNvPicPr>
            <a:picLocks noGrp="1" noChangeAspect="1" noChangeArrowheads="1"/>
          </p:cNvPicPr>
          <p:nvPr>
            <p:ph/>
          </p:nvPr>
        </p:nvPicPr>
        <p:blipFill>
          <a:blip r:embed="rId3">
            <a:extLst>
              <a:ext uri="{28A0092B-C50C-407E-A947-70E740481C1C}">
                <a14:useLocalDpi xmlns:a14="http://schemas.microsoft.com/office/drawing/2010/main" val="0"/>
              </a:ext>
            </a:extLst>
          </a:blip>
          <a:srcRect/>
          <a:stretch>
            <a:fillRect/>
          </a:stretch>
        </p:blipFill>
        <p:spPr>
          <a:xfrm>
            <a:off x="1984375" y="609600"/>
            <a:ext cx="5175250" cy="5486400"/>
          </a:xfrm>
        </p:spPr>
      </p:pic>
    </p:spTree>
    <p:extLst>
      <p:ext uri="{BB962C8B-B14F-4D97-AF65-F5344CB8AC3E}">
        <p14:creationId xmlns:p14="http://schemas.microsoft.com/office/powerpoint/2010/main" val="2321055572"/>
      </p:ext>
    </p:extLst>
  </p:cSld>
  <p:clrMapOvr>
    <a:masterClrMapping/>
  </p:clrMapOvr>
  <p:timing>
    <p:tnLst>
      <p:par>
        <p:cTn xmlns:p14="http://schemas.microsoft.com/office/powerpoint/2010/mai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1026"/>
          <p:cNvSpPr>
            <a:spLocks noGrp="1" noChangeArrowheads="1"/>
          </p:cNvSpPr>
          <p:nvPr>
            <p:ph type="title"/>
          </p:nvPr>
        </p:nvSpPr>
        <p:spPr/>
        <p:txBody>
          <a:bodyPr/>
          <a:lstStyle/>
          <a:p>
            <a:r>
              <a:rPr lang="en-US" altLang="zh-CN"/>
              <a:t>Conservation of polyA site</a:t>
            </a:r>
          </a:p>
        </p:txBody>
      </p:sp>
      <p:sp>
        <p:nvSpPr>
          <p:cNvPr id="50179" name="Rectangle 1027"/>
          <p:cNvSpPr>
            <a:spLocks noGrp="1" noChangeArrowheads="1"/>
          </p:cNvSpPr>
          <p:nvPr>
            <p:ph type="body" idx="1"/>
          </p:nvPr>
        </p:nvSpPr>
        <p:spPr/>
        <p:txBody>
          <a:bodyPr/>
          <a:lstStyle/>
          <a:p>
            <a:pPr>
              <a:lnSpc>
                <a:spcPct val="90000"/>
              </a:lnSpc>
            </a:pPr>
            <a:r>
              <a:rPr lang="en-US" altLang="zh-CN" sz="2800"/>
              <a:t>Preliminary comparison between human, mouse, and rat shows significant changes in polyA site. The length of 3</a:t>
            </a:r>
            <a:r>
              <a:rPr lang="zh-CN" altLang="en-US" sz="2800">
                <a:latin typeface="Arial"/>
              </a:rPr>
              <a:t>’</a:t>
            </a:r>
            <a:r>
              <a:rPr lang="en-US" altLang="zh-CN" sz="2800"/>
              <a:t> UTR often varies a lot across human, mouse, and rat. </a:t>
            </a:r>
          </a:p>
          <a:p>
            <a:pPr>
              <a:lnSpc>
                <a:spcPct val="90000"/>
              </a:lnSpc>
            </a:pPr>
            <a:r>
              <a:rPr lang="en-US" altLang="zh-CN" sz="2800"/>
              <a:t>Primary polyA sites are often more conserved.</a:t>
            </a:r>
          </a:p>
          <a:p>
            <a:pPr>
              <a:lnSpc>
                <a:spcPct val="90000"/>
              </a:lnSpc>
            </a:pPr>
            <a:r>
              <a:rPr lang="en-US" altLang="zh-CN" sz="2800"/>
              <a:t>Only small portions of class II, III alternative polyadenylation patterns are highly conserved including </a:t>
            </a:r>
            <a:r>
              <a:rPr lang="en-US" altLang="zh-CN" sz="2800">
                <a:latin typeface="Times New Roman" charset="0"/>
              </a:rPr>
              <a:t>Lamin A/C (class II), CDC42 (class III), Nucleophosmin (class III), Olfactomedin 1 (class III). </a:t>
            </a:r>
            <a:r>
              <a:rPr lang="en-US" altLang="zh-CN" sz="2800"/>
              <a:t> </a:t>
            </a:r>
          </a:p>
        </p:txBody>
      </p:sp>
    </p:spTree>
    <p:extLst>
      <p:ext uri="{BB962C8B-B14F-4D97-AF65-F5344CB8AC3E}">
        <p14:creationId xmlns:p14="http://schemas.microsoft.com/office/powerpoint/2010/main" val="86475306"/>
      </p:ext>
    </p:extLst>
  </p:cSld>
  <p:clrMapOvr>
    <a:masterClrMapping/>
  </p:clrMapOvr>
  <p:timing>
    <p:tnLst>
      <p:par>
        <p:cTn xmlns:p14="http://schemas.microsoft.com/office/powerpoint/2010/mai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467" name="Picture 3" descr="&#10;HumanCa.ai                                                     000A18B5Macintosh HD                   BB75F13B:"/>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0200" y="228600"/>
            <a:ext cx="6172200" cy="6172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1589329753"/>
      </p:ext>
    </p:extLst>
  </p:cSld>
  <p:clrMapOvr>
    <a:masterClrMapping/>
  </p:clrMapOvr>
  <p:timing>
    <p:tnLst>
      <p:par>
        <p:cTn xmlns:p14="http://schemas.microsoft.com/office/powerpoint/2010/mai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491" name="Picture 3" descr="MouseC-RatC.ai                                                 000A18B5Macintosh HD                   BB75F13B:"/>
          <p:cNvPicPr>
            <a:picLocks noGrp="1" noChangeAspect="1" noChangeArrowheads="1"/>
          </p:cNvPicPr>
          <p:nvPr>
            <p:ph/>
          </p:nvPr>
        </p:nvPicPr>
        <p:blipFill>
          <a:blip r:embed="rId2">
            <a:extLst>
              <a:ext uri="{28A0092B-C50C-407E-A947-70E740481C1C}">
                <a14:useLocalDpi xmlns:a14="http://schemas.microsoft.com/office/drawing/2010/main" val="0"/>
              </a:ext>
            </a:extLst>
          </a:blip>
          <a:srcRect/>
          <a:stretch>
            <a:fillRect/>
          </a:stretch>
        </p:blipFill>
        <p:spPr>
          <a:xfrm>
            <a:off x="1485900" y="609600"/>
            <a:ext cx="6172200" cy="5486400"/>
          </a:xfrm>
          <a:noFill/>
          <a:ln/>
        </p:spPr>
      </p:pic>
    </p:spTree>
    <p:extLst>
      <p:ext uri="{BB962C8B-B14F-4D97-AF65-F5344CB8AC3E}">
        <p14:creationId xmlns:p14="http://schemas.microsoft.com/office/powerpoint/2010/main" val="2268486998"/>
      </p:ext>
    </p:extLst>
  </p:cSld>
  <p:clrMapOvr>
    <a:masterClrMapping/>
  </p:clrMapOvr>
  <p:timing>
    <p:tnLst>
      <p:par>
        <p:cTn xmlns:p14="http://schemas.microsoft.com/office/powerpoint/2010/mai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p:txBody>
          <a:bodyPr/>
          <a:lstStyle/>
          <a:p>
            <a:r>
              <a:rPr lang="en-US" altLang="zh-CN"/>
              <a:t>Conclusion</a:t>
            </a:r>
          </a:p>
        </p:txBody>
      </p:sp>
      <p:sp>
        <p:nvSpPr>
          <p:cNvPr id="45059" name="Rectangle 3"/>
          <p:cNvSpPr>
            <a:spLocks noGrp="1" noChangeArrowheads="1"/>
          </p:cNvSpPr>
          <p:nvPr>
            <p:ph type="body" idx="1"/>
          </p:nvPr>
        </p:nvSpPr>
        <p:spPr/>
        <p:txBody>
          <a:bodyPr/>
          <a:lstStyle/>
          <a:p>
            <a:pPr>
              <a:lnSpc>
                <a:spcPct val="90000"/>
              </a:lnSpc>
            </a:pPr>
            <a:r>
              <a:rPr lang="en-US" altLang="zh-CN" sz="2800">
                <a:latin typeface="Times New Roman" charset="0"/>
              </a:rPr>
              <a:t>Alternative polyadenylation is prevalent in mammalian genomes. </a:t>
            </a:r>
          </a:p>
          <a:p>
            <a:pPr>
              <a:lnSpc>
                <a:spcPct val="90000"/>
              </a:lnSpc>
            </a:pPr>
            <a:r>
              <a:rPr lang="en-US" altLang="zh-CN" sz="2800">
                <a:latin typeface="Times New Roman" charset="0"/>
              </a:rPr>
              <a:t>Four classes of alternative polyadenylation are distinct in their splicing-polyadenylation patterns, protein-coding capacities, and polyadenylation efficiencies. </a:t>
            </a:r>
          </a:p>
          <a:p>
            <a:pPr>
              <a:lnSpc>
                <a:spcPct val="90000"/>
              </a:lnSpc>
            </a:pPr>
            <a:r>
              <a:rPr lang="en-US" altLang="zh-CN" sz="2800">
                <a:latin typeface="Times New Roman" charset="0"/>
              </a:rPr>
              <a:t>Strong evidences including full-length mRNA sequences and protein sequences exist for class I, II, and III transcripts. But the role of class IV transcripts remains elusive. </a:t>
            </a:r>
          </a:p>
        </p:txBody>
      </p:sp>
    </p:spTree>
    <p:extLst>
      <p:ext uri="{BB962C8B-B14F-4D97-AF65-F5344CB8AC3E}">
        <p14:creationId xmlns:p14="http://schemas.microsoft.com/office/powerpoint/2010/main" val="1352382229"/>
      </p:ext>
    </p:extLst>
  </p:cSld>
  <p:clrMapOvr>
    <a:masterClrMapping/>
  </p:clrMapOvr>
  <p:timing>
    <p:tnLst>
      <p:par>
        <p:cTn xmlns:p14="http://schemas.microsoft.com/office/powerpoint/2010/mai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noChangeAspect="1"/>
          </p:cNvPicPr>
          <p:nvPr>
            <p:ph idx="1"/>
          </p:nvPr>
        </p:nvPicPr>
        <p:blipFill>
          <a:blip r:embed="rId2"/>
          <a:srcRect l="-2167" r="-2167"/>
          <a:stretch>
            <a:fillRect/>
          </a:stretch>
        </p:blipFill>
        <p:spPr>
          <a:xfrm>
            <a:off x="215900" y="1287666"/>
            <a:ext cx="8792510" cy="4782934"/>
          </a:xfrm>
        </p:spPr>
      </p:pic>
      <p:sp>
        <p:nvSpPr>
          <p:cNvPr id="5" name="文本框 4"/>
          <p:cNvSpPr txBox="1"/>
          <p:nvPr/>
        </p:nvSpPr>
        <p:spPr>
          <a:xfrm>
            <a:off x="1562100" y="6070600"/>
            <a:ext cx="5607875" cy="461665"/>
          </a:xfrm>
          <a:prstGeom prst="rect">
            <a:avLst/>
          </a:prstGeom>
          <a:noFill/>
        </p:spPr>
        <p:txBody>
          <a:bodyPr wrap="none" rtlCol="0">
            <a:spAutoFit/>
          </a:bodyPr>
          <a:lstStyle/>
          <a:p>
            <a:r>
              <a:rPr kumimoji="1" lang="ro-RO" altLang="zh-CN" sz="2400" dirty="0" smtClean="0"/>
              <a:t>Yao et al., Cell</a:t>
            </a:r>
            <a:r>
              <a:rPr kumimoji="1" lang="ro-RO" altLang="zh-CN" sz="2400" dirty="0"/>
              <a:t>. 2012 Mar 30;149(1):88-100</a:t>
            </a:r>
            <a:r>
              <a:rPr kumimoji="1" lang="ro-RO" altLang="zh-CN" sz="2400" dirty="0" smtClean="0"/>
              <a:t>.</a:t>
            </a:r>
            <a:endParaRPr kumimoji="1" lang="zh-CN" altLang="en-US" sz="2400" dirty="0"/>
          </a:p>
        </p:txBody>
      </p:sp>
      <p:sp>
        <p:nvSpPr>
          <p:cNvPr id="6" name="文本框 5"/>
          <p:cNvSpPr txBox="1"/>
          <p:nvPr/>
        </p:nvSpPr>
        <p:spPr>
          <a:xfrm>
            <a:off x="965200" y="533400"/>
            <a:ext cx="7515499" cy="523220"/>
          </a:xfrm>
          <a:prstGeom prst="rect">
            <a:avLst/>
          </a:prstGeom>
          <a:noFill/>
        </p:spPr>
        <p:txBody>
          <a:bodyPr wrap="none" rtlCol="0">
            <a:spAutoFit/>
          </a:bodyPr>
          <a:lstStyle/>
          <a:p>
            <a:r>
              <a:rPr kumimoji="1" lang="en-US" altLang="zh-CN" sz="2800" dirty="0" smtClean="0"/>
              <a:t>Exon truncated by </a:t>
            </a:r>
            <a:r>
              <a:rPr kumimoji="1" lang="en-US" altLang="zh-CN" sz="2800" dirty="0" err="1" smtClean="0"/>
              <a:t>Polyadenylation</a:t>
            </a:r>
            <a:r>
              <a:rPr kumimoji="1" lang="en-US" altLang="zh-CN" sz="2800" dirty="0" smtClean="0"/>
              <a:t> has a function!</a:t>
            </a:r>
            <a:endParaRPr kumimoji="1" lang="zh-CN" altLang="en-US" sz="2800" dirty="0"/>
          </a:p>
        </p:txBody>
      </p:sp>
    </p:spTree>
    <p:extLst>
      <p:ext uri="{BB962C8B-B14F-4D97-AF65-F5344CB8AC3E}">
        <p14:creationId xmlns:p14="http://schemas.microsoft.com/office/powerpoint/2010/main" val="2086115393"/>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FASTA sequence format</a:t>
            </a:r>
            <a:endParaRPr kumimoji="1" lang="zh-CN" altLang="en-US" dirty="0"/>
          </a:p>
        </p:txBody>
      </p:sp>
      <p:pic>
        <p:nvPicPr>
          <p:cNvPr id="4" name="内容占位符 3" descr="2-8.jpg"/>
          <p:cNvPicPr>
            <a:picLocks noGrp="1" noChangeAspect="1"/>
          </p:cNvPicPr>
          <p:nvPr>
            <p:ph idx="1"/>
          </p:nvPr>
        </p:nvPicPr>
        <p:blipFill rotWithShape="1">
          <a:blip r:embed="rId2">
            <a:extLst>
              <a:ext uri="{28A0092B-C50C-407E-A947-70E740481C1C}">
                <a14:useLocalDpi xmlns:a14="http://schemas.microsoft.com/office/drawing/2010/main" val="0"/>
              </a:ext>
            </a:extLst>
          </a:blip>
          <a:srcRect t="-17768" b="16519"/>
          <a:stretch/>
        </p:blipFill>
        <p:spPr>
          <a:xfrm>
            <a:off x="457200" y="1600201"/>
            <a:ext cx="8229600" cy="3381022"/>
          </a:xfrm>
        </p:spPr>
      </p:pic>
    </p:spTree>
    <p:extLst>
      <p:ext uri="{BB962C8B-B14F-4D97-AF65-F5344CB8AC3E}">
        <p14:creationId xmlns:p14="http://schemas.microsoft.com/office/powerpoint/2010/main" val="2528809272"/>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Sequence Alignment</a:t>
            </a:r>
            <a:endParaRPr kumimoji="1" lang="zh-CN" altLang="en-US" dirty="0"/>
          </a:p>
        </p:txBody>
      </p:sp>
      <p:pic>
        <p:nvPicPr>
          <p:cNvPr id="4" name="内容占位符 3" descr="3-1.jpg"/>
          <p:cNvPicPr>
            <a:picLocks noGrp="1" noChangeAspect="1"/>
          </p:cNvPicPr>
          <p:nvPr>
            <p:ph idx="1"/>
          </p:nvPr>
        </p:nvPicPr>
        <p:blipFill rotWithShape="1">
          <a:blip r:embed="rId3">
            <a:extLst>
              <a:ext uri="{28A0092B-C50C-407E-A947-70E740481C1C}">
                <a14:useLocalDpi xmlns:a14="http://schemas.microsoft.com/office/drawing/2010/main" val="0"/>
              </a:ext>
            </a:extLst>
          </a:blip>
          <a:srcRect l="-965" r="-965" b="17815"/>
          <a:stretch/>
        </p:blipFill>
        <p:spPr>
          <a:xfrm>
            <a:off x="457200" y="1600200"/>
            <a:ext cx="8229600" cy="3719689"/>
          </a:xfrm>
        </p:spPr>
      </p:pic>
    </p:spTree>
    <p:extLst>
      <p:ext uri="{BB962C8B-B14F-4D97-AF65-F5344CB8AC3E}">
        <p14:creationId xmlns:p14="http://schemas.microsoft.com/office/powerpoint/2010/main" val="696916575"/>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Global alignment</a:t>
            </a:r>
            <a:endParaRPr kumimoji="1" lang="zh-CN" altLang="en-US" dirty="0"/>
          </a:p>
        </p:txBody>
      </p:sp>
      <p:sp>
        <p:nvSpPr>
          <p:cNvPr id="3" name="内容占位符 2"/>
          <p:cNvSpPr>
            <a:spLocks noGrp="1"/>
          </p:cNvSpPr>
          <p:nvPr>
            <p:ph idx="1"/>
          </p:nvPr>
        </p:nvSpPr>
        <p:spPr/>
        <p:txBody>
          <a:bodyPr/>
          <a:lstStyle/>
          <a:p>
            <a:r>
              <a:rPr kumimoji="1" lang="en-US" altLang="zh-CN" dirty="0"/>
              <a:t>In global alignment, an attempt is made to align the entire </a:t>
            </a:r>
            <a:r>
              <a:rPr kumimoji="1" lang="en-US" altLang="zh-CN" dirty="0" smtClean="0"/>
              <a:t>sequence using all sequence characters. </a:t>
            </a:r>
          </a:p>
          <a:p>
            <a:r>
              <a:rPr kumimoji="1" lang="en-US" altLang="zh-CN" dirty="0" smtClean="0"/>
              <a:t>It is suitable for sequences that are quite similar and approximately the same length.</a:t>
            </a:r>
            <a:endParaRPr kumimoji="1" lang="zh-CN" altLang="en-US" dirty="0"/>
          </a:p>
          <a:p>
            <a:endParaRPr kumimoji="1" lang="zh-CN" altLang="en-US" dirty="0"/>
          </a:p>
        </p:txBody>
      </p:sp>
    </p:spTree>
    <p:extLst>
      <p:ext uri="{BB962C8B-B14F-4D97-AF65-F5344CB8AC3E}">
        <p14:creationId xmlns:p14="http://schemas.microsoft.com/office/powerpoint/2010/main" val="1737814015"/>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Local alignment</a:t>
            </a:r>
            <a:endParaRPr kumimoji="1" lang="zh-CN" altLang="en-US" dirty="0"/>
          </a:p>
        </p:txBody>
      </p:sp>
      <p:sp>
        <p:nvSpPr>
          <p:cNvPr id="3" name="内容占位符 2"/>
          <p:cNvSpPr>
            <a:spLocks noGrp="1"/>
          </p:cNvSpPr>
          <p:nvPr>
            <p:ph idx="1"/>
          </p:nvPr>
        </p:nvSpPr>
        <p:spPr/>
        <p:txBody>
          <a:bodyPr/>
          <a:lstStyle/>
          <a:p>
            <a:r>
              <a:rPr kumimoji="1" lang="en-US" altLang="zh-CN" dirty="0"/>
              <a:t>In </a:t>
            </a:r>
            <a:r>
              <a:rPr kumimoji="1" lang="en-US" altLang="zh-CN" dirty="0" smtClean="0"/>
              <a:t>local alignment</a:t>
            </a:r>
            <a:r>
              <a:rPr kumimoji="1" lang="en-US" altLang="zh-CN" dirty="0"/>
              <a:t>, </a:t>
            </a:r>
            <a:r>
              <a:rPr kumimoji="1" lang="en-US" altLang="zh-CN" dirty="0" smtClean="0"/>
              <a:t>stretches of sequence with highest density of matches are aligned, generating “islands of matches”. </a:t>
            </a:r>
          </a:p>
          <a:p>
            <a:r>
              <a:rPr kumimoji="1" lang="en-US" altLang="zh-CN" dirty="0" smtClean="0"/>
              <a:t>It is suitable for sequences that are similar along some of their lengths but dissimilar in others, sequences differed in length or share a conserved domain.</a:t>
            </a:r>
            <a:endParaRPr kumimoji="1" lang="zh-CN" altLang="en-US" dirty="0"/>
          </a:p>
          <a:p>
            <a:endParaRPr kumimoji="1" lang="zh-CN" altLang="en-US" dirty="0"/>
          </a:p>
        </p:txBody>
      </p:sp>
    </p:spTree>
    <p:extLst>
      <p:ext uri="{BB962C8B-B14F-4D97-AF65-F5344CB8AC3E}">
        <p14:creationId xmlns:p14="http://schemas.microsoft.com/office/powerpoint/2010/main" val="3295109563"/>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Methods for pair-wise alignment</a:t>
            </a:r>
            <a:endParaRPr kumimoji="1" lang="zh-CN" altLang="en-US" dirty="0"/>
          </a:p>
        </p:txBody>
      </p:sp>
      <p:sp>
        <p:nvSpPr>
          <p:cNvPr id="3" name="内容占位符 2"/>
          <p:cNvSpPr>
            <a:spLocks noGrp="1"/>
          </p:cNvSpPr>
          <p:nvPr>
            <p:ph idx="1"/>
          </p:nvPr>
        </p:nvSpPr>
        <p:spPr/>
        <p:txBody>
          <a:bodyPr/>
          <a:lstStyle/>
          <a:p>
            <a:r>
              <a:rPr kumimoji="1" lang="en-US" altLang="zh-CN" dirty="0" smtClean="0"/>
              <a:t>Dot matrix analysis</a:t>
            </a:r>
          </a:p>
          <a:p>
            <a:r>
              <a:rPr kumimoji="1" lang="en-US" altLang="zh-CN" dirty="0" smtClean="0"/>
              <a:t>Dynamic programming algorithm</a:t>
            </a:r>
          </a:p>
          <a:p>
            <a:r>
              <a:rPr kumimoji="1" lang="en-US" altLang="zh-CN" dirty="0" smtClean="0"/>
              <a:t>Word or k-tuple methods such as FASTA and BLAST.</a:t>
            </a:r>
            <a:endParaRPr kumimoji="1" lang="zh-CN" altLang="en-US" dirty="0"/>
          </a:p>
        </p:txBody>
      </p:sp>
    </p:spTree>
    <p:extLst>
      <p:ext uri="{BB962C8B-B14F-4D97-AF65-F5344CB8AC3E}">
        <p14:creationId xmlns:p14="http://schemas.microsoft.com/office/powerpoint/2010/main" val="1437644688"/>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kumimoji="1" lang="en-US" altLang="zh-CN" dirty="0" smtClean="0"/>
              <a:t>Dot matrix to compare two sequences</a:t>
            </a:r>
            <a:endParaRPr kumimoji="1" lang="zh-CN" altLang="en-US" dirty="0"/>
          </a:p>
        </p:txBody>
      </p:sp>
      <p:pic>
        <p:nvPicPr>
          <p:cNvPr id="4" name="内容占位符 3" descr="3-4.jpg"/>
          <p:cNvPicPr>
            <a:picLocks noGrp="1" noChangeAspect="1"/>
          </p:cNvPicPr>
          <p:nvPr>
            <p:ph idx="1"/>
          </p:nvPr>
        </p:nvPicPr>
        <p:blipFill rotWithShape="1">
          <a:blip r:embed="rId2">
            <a:extLst>
              <a:ext uri="{28A0092B-C50C-407E-A947-70E740481C1C}">
                <a14:useLocalDpi xmlns:a14="http://schemas.microsoft.com/office/drawing/2010/main" val="0"/>
              </a:ext>
            </a:extLst>
          </a:blip>
          <a:srcRect l="-51513" r="-51513" b="5343"/>
          <a:stretch/>
        </p:blipFill>
        <p:spPr>
          <a:xfrm>
            <a:off x="457200" y="1600200"/>
            <a:ext cx="8229600" cy="4284133"/>
          </a:xfrm>
        </p:spPr>
      </p:pic>
    </p:spTree>
    <p:extLst>
      <p:ext uri="{BB962C8B-B14F-4D97-AF65-F5344CB8AC3E}">
        <p14:creationId xmlns:p14="http://schemas.microsoft.com/office/powerpoint/2010/main" val="641035267"/>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Dot matrix to detect repeats</a:t>
            </a:r>
            <a:endParaRPr kumimoji="1" lang="zh-CN" altLang="en-US" dirty="0"/>
          </a:p>
        </p:txBody>
      </p:sp>
      <p:pic>
        <p:nvPicPr>
          <p:cNvPr id="4" name="内容占位符 3" descr="3-6.jpg"/>
          <p:cNvPicPr>
            <a:picLocks noGrp="1" noChangeAspect="1"/>
          </p:cNvPicPr>
          <p:nvPr>
            <p:ph idx="1"/>
          </p:nvPr>
        </p:nvPicPr>
        <p:blipFill rotWithShape="1">
          <a:blip r:embed="rId2">
            <a:extLst>
              <a:ext uri="{28A0092B-C50C-407E-A947-70E740481C1C}">
                <a14:useLocalDpi xmlns:a14="http://schemas.microsoft.com/office/drawing/2010/main" val="0"/>
              </a:ext>
            </a:extLst>
          </a:blip>
          <a:srcRect t="-2119" b="5075"/>
          <a:stretch/>
        </p:blipFill>
        <p:spPr>
          <a:xfrm>
            <a:off x="457200" y="1600201"/>
            <a:ext cx="8229600" cy="4213578"/>
          </a:xfrm>
        </p:spPr>
      </p:pic>
    </p:spTree>
    <p:extLst>
      <p:ext uri="{BB962C8B-B14F-4D97-AF65-F5344CB8AC3E}">
        <p14:creationId xmlns:p14="http://schemas.microsoft.com/office/powerpoint/2010/main" val="3750166062"/>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Example of Scores</a:t>
            </a:r>
            <a:endParaRPr kumimoji="1" lang="zh-CN" altLang="en-US" dirty="0"/>
          </a:p>
        </p:txBody>
      </p:sp>
      <p:pic>
        <p:nvPicPr>
          <p:cNvPr id="4" name="内容占位符 3" descr="3-7.jpg"/>
          <p:cNvPicPr>
            <a:picLocks noGrp="1" noChangeAspect="1"/>
          </p:cNvPicPr>
          <p:nvPr>
            <p:ph idx="1"/>
          </p:nvPr>
        </p:nvPicPr>
        <p:blipFill rotWithShape="1">
          <a:blip r:embed="rId2">
            <a:extLst>
              <a:ext uri="{28A0092B-C50C-407E-A947-70E740481C1C}">
                <a14:useLocalDpi xmlns:a14="http://schemas.microsoft.com/office/drawing/2010/main" val="0"/>
              </a:ext>
            </a:extLst>
          </a:blip>
          <a:srcRect t="-269" b="17354"/>
          <a:stretch/>
        </p:blipFill>
        <p:spPr>
          <a:xfrm>
            <a:off x="84666" y="2963333"/>
            <a:ext cx="8868103" cy="1763889"/>
          </a:xfrm>
        </p:spPr>
      </p:pic>
    </p:spTree>
    <p:extLst>
      <p:ext uri="{BB962C8B-B14F-4D97-AF65-F5344CB8AC3E}">
        <p14:creationId xmlns:p14="http://schemas.microsoft.com/office/powerpoint/2010/main" val="1201411938"/>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kumimoji="1" lang="zh-CN" altLang="en-US"/>
          </a:p>
        </p:txBody>
      </p:sp>
      <p:pic>
        <p:nvPicPr>
          <p:cNvPr id="4" name="内容占位符 3" descr="3-8.jpg"/>
          <p:cNvPicPr>
            <a:picLocks noGrp="1" noChangeAspect="1"/>
          </p:cNvPicPr>
          <p:nvPr>
            <p:ph idx="1"/>
          </p:nvPr>
        </p:nvPicPr>
        <p:blipFill rotWithShape="1">
          <a:blip r:embed="rId2">
            <a:extLst>
              <a:ext uri="{28A0092B-C50C-407E-A947-70E740481C1C}">
                <a14:useLocalDpi xmlns:a14="http://schemas.microsoft.com/office/drawing/2010/main" val="0"/>
              </a:ext>
            </a:extLst>
          </a:blip>
          <a:srcRect t="-1201" b="9405"/>
          <a:stretch/>
        </p:blipFill>
        <p:spPr/>
      </p:pic>
    </p:spTree>
    <p:extLst>
      <p:ext uri="{BB962C8B-B14F-4D97-AF65-F5344CB8AC3E}">
        <p14:creationId xmlns:p14="http://schemas.microsoft.com/office/powerpoint/2010/main" val="1292756662"/>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ext Box 1026"/>
          <p:cNvSpPr txBox="1">
            <a:spLocks noChangeArrowheads="1"/>
          </p:cNvSpPr>
          <p:nvPr/>
        </p:nvSpPr>
        <p:spPr bwMode="auto">
          <a:xfrm>
            <a:off x="1371600" y="592138"/>
            <a:ext cx="65532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宋体" charset="0"/>
                <a:cs typeface="宋体" charset="0"/>
              </a:defRPr>
            </a:lvl1pPr>
            <a:lvl2pPr marL="742950" indent="-285750">
              <a:defRPr sz="2400">
                <a:solidFill>
                  <a:schemeClr val="tx1"/>
                </a:solidFill>
                <a:latin typeface="Times" charset="0"/>
                <a:ea typeface="宋体" charset="0"/>
              </a:defRPr>
            </a:lvl2pPr>
            <a:lvl3pPr marL="1143000" indent="-228600">
              <a:defRPr sz="2400">
                <a:solidFill>
                  <a:schemeClr val="tx1"/>
                </a:solidFill>
                <a:latin typeface="Times" charset="0"/>
                <a:ea typeface="宋体" charset="0"/>
              </a:defRPr>
            </a:lvl3pPr>
            <a:lvl4pPr marL="1600200" indent="-228600">
              <a:defRPr sz="2400">
                <a:solidFill>
                  <a:schemeClr val="tx1"/>
                </a:solidFill>
                <a:latin typeface="Times" charset="0"/>
                <a:ea typeface="宋体" charset="0"/>
              </a:defRPr>
            </a:lvl4pPr>
            <a:lvl5pPr marL="2057400" indent="-228600">
              <a:defRPr sz="2400">
                <a:solidFill>
                  <a:schemeClr val="tx1"/>
                </a:solidFill>
                <a:latin typeface="Times" charset="0"/>
                <a:ea typeface="宋体" charset="0"/>
              </a:defRPr>
            </a:lvl5pPr>
            <a:lvl6pPr marL="2514600" indent="-228600" eaLnBrk="0" fontAlgn="base" hangingPunct="0">
              <a:spcBef>
                <a:spcPct val="0"/>
              </a:spcBef>
              <a:spcAft>
                <a:spcPct val="0"/>
              </a:spcAft>
              <a:defRPr sz="2400">
                <a:solidFill>
                  <a:schemeClr val="tx1"/>
                </a:solidFill>
                <a:latin typeface="Times" charset="0"/>
                <a:ea typeface="宋体" charset="0"/>
              </a:defRPr>
            </a:lvl6pPr>
            <a:lvl7pPr marL="2971800" indent="-228600" eaLnBrk="0" fontAlgn="base" hangingPunct="0">
              <a:spcBef>
                <a:spcPct val="0"/>
              </a:spcBef>
              <a:spcAft>
                <a:spcPct val="0"/>
              </a:spcAft>
              <a:defRPr sz="2400">
                <a:solidFill>
                  <a:schemeClr val="tx1"/>
                </a:solidFill>
                <a:latin typeface="Times" charset="0"/>
                <a:ea typeface="宋体" charset="0"/>
              </a:defRPr>
            </a:lvl7pPr>
            <a:lvl8pPr marL="3429000" indent="-228600" eaLnBrk="0" fontAlgn="base" hangingPunct="0">
              <a:spcBef>
                <a:spcPct val="0"/>
              </a:spcBef>
              <a:spcAft>
                <a:spcPct val="0"/>
              </a:spcAft>
              <a:defRPr sz="2400">
                <a:solidFill>
                  <a:schemeClr val="tx1"/>
                </a:solidFill>
                <a:latin typeface="Times" charset="0"/>
                <a:ea typeface="宋体" charset="0"/>
              </a:defRPr>
            </a:lvl8pPr>
            <a:lvl9pPr marL="3886200" indent="-228600" eaLnBrk="0" fontAlgn="base" hangingPunct="0">
              <a:spcBef>
                <a:spcPct val="0"/>
              </a:spcBef>
              <a:spcAft>
                <a:spcPct val="0"/>
              </a:spcAft>
              <a:defRPr sz="2400">
                <a:solidFill>
                  <a:schemeClr val="tx1"/>
                </a:solidFill>
                <a:latin typeface="Times" charset="0"/>
                <a:ea typeface="宋体" charset="0"/>
              </a:defRPr>
            </a:lvl9pPr>
          </a:lstStyle>
          <a:p>
            <a:pPr algn="ctr">
              <a:lnSpc>
                <a:spcPct val="125000"/>
              </a:lnSpc>
            </a:pPr>
            <a:r>
              <a:rPr kumimoji="1" lang="zh-CN" altLang="en-US" sz="3200">
                <a:solidFill>
                  <a:schemeClr val="tx2"/>
                </a:solidFill>
                <a:latin typeface="Times New Roman" charset="0"/>
                <a:ea typeface="黑体" charset="0"/>
                <a:cs typeface="黑体" charset="0"/>
              </a:rPr>
              <a:t>什么是生物信息学？</a:t>
            </a:r>
          </a:p>
        </p:txBody>
      </p:sp>
      <p:sp>
        <p:nvSpPr>
          <p:cNvPr id="7171" name="Text Box 1027"/>
          <p:cNvSpPr txBox="1">
            <a:spLocks noChangeArrowheads="1"/>
          </p:cNvSpPr>
          <p:nvPr/>
        </p:nvSpPr>
        <p:spPr bwMode="auto">
          <a:xfrm>
            <a:off x="762000" y="1676400"/>
            <a:ext cx="7924800" cy="295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宋体" charset="0"/>
                <a:cs typeface="宋体" charset="0"/>
              </a:defRPr>
            </a:lvl1pPr>
            <a:lvl2pPr marL="742950" indent="-285750">
              <a:defRPr sz="2400">
                <a:solidFill>
                  <a:schemeClr val="tx1"/>
                </a:solidFill>
                <a:latin typeface="Times" charset="0"/>
                <a:ea typeface="宋体" charset="0"/>
              </a:defRPr>
            </a:lvl2pPr>
            <a:lvl3pPr marL="1143000" indent="-228600">
              <a:defRPr sz="2400">
                <a:solidFill>
                  <a:schemeClr val="tx1"/>
                </a:solidFill>
                <a:latin typeface="Times" charset="0"/>
                <a:ea typeface="宋体" charset="0"/>
              </a:defRPr>
            </a:lvl3pPr>
            <a:lvl4pPr marL="1600200" indent="-228600">
              <a:defRPr sz="2400">
                <a:solidFill>
                  <a:schemeClr val="tx1"/>
                </a:solidFill>
                <a:latin typeface="Times" charset="0"/>
                <a:ea typeface="宋体" charset="0"/>
              </a:defRPr>
            </a:lvl4pPr>
            <a:lvl5pPr marL="2057400" indent="-228600">
              <a:defRPr sz="2400">
                <a:solidFill>
                  <a:schemeClr val="tx1"/>
                </a:solidFill>
                <a:latin typeface="Times" charset="0"/>
                <a:ea typeface="宋体" charset="0"/>
              </a:defRPr>
            </a:lvl5pPr>
            <a:lvl6pPr marL="2514600" indent="-228600" eaLnBrk="0" fontAlgn="base" hangingPunct="0">
              <a:spcBef>
                <a:spcPct val="0"/>
              </a:spcBef>
              <a:spcAft>
                <a:spcPct val="0"/>
              </a:spcAft>
              <a:defRPr sz="2400">
                <a:solidFill>
                  <a:schemeClr val="tx1"/>
                </a:solidFill>
                <a:latin typeface="Times" charset="0"/>
                <a:ea typeface="宋体" charset="0"/>
              </a:defRPr>
            </a:lvl6pPr>
            <a:lvl7pPr marL="2971800" indent="-228600" eaLnBrk="0" fontAlgn="base" hangingPunct="0">
              <a:spcBef>
                <a:spcPct val="0"/>
              </a:spcBef>
              <a:spcAft>
                <a:spcPct val="0"/>
              </a:spcAft>
              <a:defRPr sz="2400">
                <a:solidFill>
                  <a:schemeClr val="tx1"/>
                </a:solidFill>
                <a:latin typeface="Times" charset="0"/>
                <a:ea typeface="宋体" charset="0"/>
              </a:defRPr>
            </a:lvl7pPr>
            <a:lvl8pPr marL="3429000" indent="-228600" eaLnBrk="0" fontAlgn="base" hangingPunct="0">
              <a:spcBef>
                <a:spcPct val="0"/>
              </a:spcBef>
              <a:spcAft>
                <a:spcPct val="0"/>
              </a:spcAft>
              <a:defRPr sz="2400">
                <a:solidFill>
                  <a:schemeClr val="tx1"/>
                </a:solidFill>
                <a:latin typeface="Times" charset="0"/>
                <a:ea typeface="宋体" charset="0"/>
              </a:defRPr>
            </a:lvl8pPr>
            <a:lvl9pPr marL="3886200" indent="-228600" eaLnBrk="0" fontAlgn="base" hangingPunct="0">
              <a:spcBef>
                <a:spcPct val="0"/>
              </a:spcBef>
              <a:spcAft>
                <a:spcPct val="0"/>
              </a:spcAft>
              <a:defRPr sz="2400">
                <a:solidFill>
                  <a:schemeClr val="tx1"/>
                </a:solidFill>
                <a:latin typeface="Times" charset="0"/>
                <a:ea typeface="宋体" charset="0"/>
              </a:defRPr>
            </a:lvl9pPr>
          </a:lstStyle>
          <a:p>
            <a:pPr>
              <a:lnSpc>
                <a:spcPct val="135000"/>
              </a:lnSpc>
              <a:spcBef>
                <a:spcPct val="50000"/>
              </a:spcBef>
              <a:buFontTx/>
              <a:buChar char="•"/>
            </a:pPr>
            <a:r>
              <a:rPr kumimoji="1" lang="zh-CN" altLang="en-US">
                <a:latin typeface="Times New Roman" charset="0"/>
              </a:rPr>
              <a:t>  </a:t>
            </a:r>
            <a:r>
              <a:rPr kumimoji="1" lang="zh-CN" altLang="en-US" sz="2000" b="1">
                <a:latin typeface="Times New Roman" charset="0"/>
              </a:rPr>
              <a:t>80年代末随着人类基因组计划启动而兴起的一门新兴交叉学科</a:t>
            </a:r>
          </a:p>
          <a:p>
            <a:pPr>
              <a:lnSpc>
                <a:spcPct val="135000"/>
              </a:lnSpc>
              <a:spcBef>
                <a:spcPct val="50000"/>
              </a:spcBef>
              <a:buFontTx/>
              <a:buChar char="•"/>
            </a:pPr>
            <a:r>
              <a:rPr kumimoji="1" lang="zh-CN" altLang="en-US" sz="2000" b="1">
                <a:latin typeface="Times New Roman" charset="0"/>
              </a:rPr>
              <a:t>  生命科学中的信息科学 </a:t>
            </a:r>
          </a:p>
          <a:p>
            <a:pPr>
              <a:lnSpc>
                <a:spcPct val="135000"/>
              </a:lnSpc>
              <a:spcBef>
                <a:spcPct val="50000"/>
              </a:spcBef>
              <a:buFontTx/>
              <a:buChar char="•"/>
            </a:pPr>
            <a:r>
              <a:rPr kumimoji="1" lang="zh-CN" altLang="en-US" sz="2000" b="1">
                <a:latin typeface="Times New Roman" charset="0"/>
              </a:rPr>
              <a:t>  基因组相关信息的快速增长 (方法与技术需求)</a:t>
            </a:r>
          </a:p>
          <a:p>
            <a:pPr>
              <a:lnSpc>
                <a:spcPct val="135000"/>
              </a:lnSpc>
              <a:spcBef>
                <a:spcPct val="50000"/>
              </a:spcBef>
              <a:buFontTx/>
              <a:buChar char="•"/>
            </a:pPr>
            <a:r>
              <a:rPr kumimoji="1" lang="zh-CN" altLang="en-US" sz="2000" b="1">
                <a:latin typeface="Times New Roman" charset="0"/>
              </a:rPr>
              <a:t>  新药开发等 (企业需求)</a:t>
            </a:r>
          </a:p>
          <a:p>
            <a:pPr>
              <a:lnSpc>
                <a:spcPct val="135000"/>
              </a:lnSpc>
              <a:spcBef>
                <a:spcPct val="50000"/>
              </a:spcBef>
              <a:buFontTx/>
              <a:buChar char="•"/>
            </a:pPr>
            <a:r>
              <a:rPr kumimoji="1" lang="zh-CN" altLang="en-US" sz="2000" b="1">
                <a:latin typeface="Times New Roman" charset="0"/>
              </a:rPr>
              <a:t>  生物信息学</a:t>
            </a:r>
            <a:r>
              <a:rPr kumimoji="1" lang="zh-CN" altLang="en-US" b="1">
                <a:latin typeface="Times New Roman" charset="0"/>
              </a:rPr>
              <a:t> </a:t>
            </a:r>
            <a:r>
              <a:rPr kumimoji="1" lang="zh-CN" altLang="en-US" sz="2000" b="1">
                <a:latin typeface="Times New Roman" charset="0"/>
              </a:rPr>
              <a:t>(</a:t>
            </a:r>
            <a:r>
              <a:rPr kumimoji="1" lang="en-US" altLang="zh-CN" sz="1800" b="1">
                <a:latin typeface="Times New Roman" charset="0"/>
              </a:rPr>
              <a:t>Bioinformatics</a:t>
            </a:r>
            <a:r>
              <a:rPr kumimoji="1" lang="en-US" altLang="zh-CN" sz="2000" b="1">
                <a:latin typeface="Times New Roman" charset="0"/>
              </a:rPr>
              <a:t>)</a:t>
            </a:r>
            <a:r>
              <a:rPr kumimoji="1" lang="en-US" altLang="zh-CN" b="1">
                <a:latin typeface="Times New Roman" charset="0"/>
              </a:rPr>
              <a:t> </a:t>
            </a:r>
            <a:r>
              <a:rPr kumimoji="1" lang="zh-CN" altLang="en-US" sz="2000" b="1">
                <a:latin typeface="Times New Roman" charset="0"/>
              </a:rPr>
              <a:t>与计算生物学</a:t>
            </a:r>
            <a:r>
              <a:rPr kumimoji="1" lang="zh-CN" altLang="en-US" b="1">
                <a:latin typeface="Times New Roman" charset="0"/>
              </a:rPr>
              <a:t> </a:t>
            </a:r>
            <a:r>
              <a:rPr kumimoji="1" lang="zh-CN" altLang="en-US" sz="2000" b="1">
                <a:latin typeface="Times New Roman" charset="0"/>
              </a:rPr>
              <a:t>(</a:t>
            </a:r>
            <a:r>
              <a:rPr kumimoji="1" lang="en-US" altLang="zh-CN" sz="1800" b="1">
                <a:latin typeface="Times New Roman" charset="0"/>
              </a:rPr>
              <a:t>Computational Biology</a:t>
            </a:r>
            <a:r>
              <a:rPr kumimoji="1" lang="en-US" altLang="zh-CN" sz="2000" b="1">
                <a:latin typeface="Times New Roman" charset="0"/>
              </a:rPr>
              <a:t>)</a:t>
            </a:r>
          </a:p>
        </p:txBody>
      </p:sp>
    </p:spTree>
    <p:extLst>
      <p:ext uri="{BB962C8B-B14F-4D97-AF65-F5344CB8AC3E}">
        <p14:creationId xmlns:p14="http://schemas.microsoft.com/office/powerpoint/2010/main" val="2729970219"/>
      </p:ext>
    </p:extLst>
  </p:cSld>
  <p:clrMapOvr>
    <a:masterClrMapping/>
  </p:clrMapOvr>
  <p:transition xmlns:p14="http://schemas.microsoft.com/office/powerpoint/2010/main">
    <p:random/>
  </p:transition>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kumimoji="1" lang="zh-CN" altLang="en-US"/>
          </a:p>
        </p:txBody>
      </p:sp>
      <p:pic>
        <p:nvPicPr>
          <p:cNvPr id="4" name="内容占位符 3" descr="3-9.jpg"/>
          <p:cNvPicPr>
            <a:picLocks noGrp="1" noChangeAspect="1"/>
          </p:cNvPicPr>
          <p:nvPr>
            <p:ph idx="1"/>
          </p:nvPr>
        </p:nvPicPr>
        <p:blipFill rotWithShape="1">
          <a:blip r:embed="rId2">
            <a:extLst>
              <a:ext uri="{28A0092B-C50C-407E-A947-70E740481C1C}">
                <a14:useLocalDpi xmlns:a14="http://schemas.microsoft.com/office/drawing/2010/main" val="0"/>
              </a:ext>
            </a:extLst>
          </a:blip>
          <a:srcRect l="-5647" r="-7163" b="2850"/>
          <a:stretch/>
        </p:blipFill>
        <p:spPr>
          <a:xfrm>
            <a:off x="1950175" y="274638"/>
            <a:ext cx="4976207" cy="6301140"/>
          </a:xfrm>
        </p:spPr>
      </p:pic>
    </p:spTree>
    <p:extLst>
      <p:ext uri="{BB962C8B-B14F-4D97-AF65-F5344CB8AC3E}">
        <p14:creationId xmlns:p14="http://schemas.microsoft.com/office/powerpoint/2010/main" val="1848083639"/>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kumimoji="1" lang="en-US" altLang="zh-CN" dirty="0" smtClean="0"/>
              <a:t>Description of Dynamic Programming</a:t>
            </a:r>
            <a:endParaRPr kumimoji="1" lang="zh-CN" altLang="en-US" dirty="0"/>
          </a:p>
        </p:txBody>
      </p:sp>
      <p:pic>
        <p:nvPicPr>
          <p:cNvPr id="4" name="内容占位符 3" descr="3-10.jpg"/>
          <p:cNvPicPr>
            <a:picLocks noGrp="1" noChangeAspect="1"/>
          </p:cNvPicPr>
          <p:nvPr>
            <p:ph idx="1"/>
          </p:nvPr>
        </p:nvPicPr>
        <p:blipFill rotWithShape="1">
          <a:blip r:embed="rId2">
            <a:extLst>
              <a:ext uri="{28A0092B-C50C-407E-A947-70E740481C1C}">
                <a14:useLocalDpi xmlns:a14="http://schemas.microsoft.com/office/drawing/2010/main" val="0"/>
              </a:ext>
            </a:extLst>
          </a:blip>
          <a:srcRect l="-36219" r="-36219" b="4720"/>
          <a:stretch/>
        </p:blipFill>
        <p:spPr>
          <a:xfrm>
            <a:off x="457200" y="1600201"/>
            <a:ext cx="8229600" cy="4312356"/>
          </a:xfrm>
        </p:spPr>
      </p:pic>
    </p:spTree>
    <p:extLst>
      <p:ext uri="{BB962C8B-B14F-4D97-AF65-F5344CB8AC3E}">
        <p14:creationId xmlns:p14="http://schemas.microsoft.com/office/powerpoint/2010/main" val="3783840498"/>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PAM scoring matrix</a:t>
            </a:r>
            <a:endParaRPr kumimoji="1" lang="zh-CN" altLang="en-US" dirty="0"/>
          </a:p>
        </p:txBody>
      </p:sp>
      <p:pic>
        <p:nvPicPr>
          <p:cNvPr id="4" name="内容占位符 3" descr="3-14.jpg"/>
          <p:cNvPicPr>
            <a:picLocks noGrp="1" noChangeAspect="1"/>
          </p:cNvPicPr>
          <p:nvPr>
            <p:ph idx="1"/>
          </p:nvPr>
        </p:nvPicPr>
        <p:blipFill rotWithShape="1">
          <a:blip r:embed="rId2">
            <a:extLst>
              <a:ext uri="{28A0092B-C50C-407E-A947-70E740481C1C}">
                <a14:useLocalDpi xmlns:a14="http://schemas.microsoft.com/office/drawing/2010/main" val="0"/>
              </a:ext>
            </a:extLst>
          </a:blip>
          <a:srcRect l="-3978" r="-3978" b="4720"/>
          <a:stretch/>
        </p:blipFill>
        <p:spPr>
          <a:xfrm>
            <a:off x="457200" y="1600201"/>
            <a:ext cx="8229600" cy="4312356"/>
          </a:xfrm>
        </p:spPr>
      </p:pic>
    </p:spTree>
    <p:extLst>
      <p:ext uri="{BB962C8B-B14F-4D97-AF65-F5344CB8AC3E}">
        <p14:creationId xmlns:p14="http://schemas.microsoft.com/office/powerpoint/2010/main" val="542201126"/>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kumimoji="1" lang="zh-CN" altLang="en-US"/>
          </a:p>
        </p:txBody>
      </p:sp>
      <p:pic>
        <p:nvPicPr>
          <p:cNvPr id="4" name="内容占位符 3" descr="3-2.jpg"/>
          <p:cNvPicPr>
            <a:picLocks noGrp="1" noChangeAspect="1"/>
          </p:cNvPicPr>
          <p:nvPr>
            <p:ph idx="1"/>
          </p:nvPr>
        </p:nvPicPr>
        <p:blipFill rotWithShape="1">
          <a:blip r:embed="rId2">
            <a:extLst>
              <a:ext uri="{28A0092B-C50C-407E-A947-70E740481C1C}">
                <a14:useLocalDpi xmlns:a14="http://schemas.microsoft.com/office/drawing/2010/main" val="0"/>
              </a:ext>
            </a:extLst>
          </a:blip>
          <a:srcRect t="-11332" b="10137"/>
          <a:stretch/>
        </p:blipFill>
        <p:spPr>
          <a:xfrm>
            <a:off x="457200" y="1600201"/>
            <a:ext cx="8229600" cy="3733800"/>
          </a:xfrm>
        </p:spPr>
      </p:pic>
    </p:spTree>
    <p:extLst>
      <p:ext uri="{BB962C8B-B14F-4D97-AF65-F5344CB8AC3E}">
        <p14:creationId xmlns:p14="http://schemas.microsoft.com/office/powerpoint/2010/main" val="34020778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Gene Duplication and Speciation</a:t>
            </a:r>
            <a:endParaRPr kumimoji="1" lang="zh-CN" altLang="en-US" dirty="0"/>
          </a:p>
        </p:txBody>
      </p:sp>
      <p:pic>
        <p:nvPicPr>
          <p:cNvPr id="6" name="内容占位符 5" descr="3-3.jpg"/>
          <p:cNvPicPr>
            <a:picLocks noGrp="1" noChangeAspect="1"/>
          </p:cNvPicPr>
          <p:nvPr>
            <p:ph idx="1"/>
          </p:nvPr>
        </p:nvPicPr>
        <p:blipFill rotWithShape="1">
          <a:blip r:embed="rId2">
            <a:extLst>
              <a:ext uri="{28A0092B-C50C-407E-A947-70E740481C1C}">
                <a14:useLocalDpi xmlns:a14="http://schemas.microsoft.com/office/drawing/2010/main" val="0"/>
              </a:ext>
            </a:extLst>
          </a:blip>
          <a:srcRect l="-2180" r="-2180" b="9646"/>
          <a:stretch/>
        </p:blipFill>
        <p:spPr>
          <a:xfrm>
            <a:off x="457200" y="1600201"/>
            <a:ext cx="8229600" cy="4089400"/>
          </a:xfrm>
        </p:spPr>
      </p:pic>
    </p:spTree>
    <p:extLst>
      <p:ext uri="{BB962C8B-B14F-4D97-AF65-F5344CB8AC3E}">
        <p14:creationId xmlns:p14="http://schemas.microsoft.com/office/powerpoint/2010/main" val="1184667704"/>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kumimoji="1" lang="zh-CN" altLang="en-US"/>
          </a:p>
        </p:txBody>
      </p:sp>
      <p:pic>
        <p:nvPicPr>
          <p:cNvPr id="4" name="内容占位符 3" descr="4-4.jpg"/>
          <p:cNvPicPr>
            <a:picLocks noGrp="1" noChangeAspect="1"/>
          </p:cNvPicPr>
          <p:nvPr>
            <p:ph idx="1"/>
          </p:nvPr>
        </p:nvPicPr>
        <p:blipFill>
          <a:blip r:embed="rId2">
            <a:extLst>
              <a:ext uri="{28A0092B-C50C-407E-A947-70E740481C1C}">
                <a14:useLocalDpi xmlns:a14="http://schemas.microsoft.com/office/drawing/2010/main" val="0"/>
              </a:ext>
            </a:extLst>
          </a:blip>
          <a:srcRect l="-13229" r="-13229"/>
          <a:stretch>
            <a:fillRect/>
          </a:stretch>
        </p:blipFill>
        <p:spPr/>
      </p:pic>
    </p:spTree>
    <p:extLst>
      <p:ext uri="{BB962C8B-B14F-4D97-AF65-F5344CB8AC3E}">
        <p14:creationId xmlns:p14="http://schemas.microsoft.com/office/powerpoint/2010/main" val="42659983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BLOSUM62 scoring matrix</a:t>
            </a:r>
            <a:endParaRPr kumimoji="1" lang="zh-CN" altLang="en-US" dirty="0"/>
          </a:p>
        </p:txBody>
      </p:sp>
      <p:pic>
        <p:nvPicPr>
          <p:cNvPr id="4" name="内容占位符 3" descr="3-16.jpg"/>
          <p:cNvPicPr>
            <a:picLocks noGrp="1" noChangeAspect="1"/>
          </p:cNvPicPr>
          <p:nvPr>
            <p:ph idx="1"/>
          </p:nvPr>
        </p:nvPicPr>
        <p:blipFill rotWithShape="1">
          <a:blip r:embed="rId2">
            <a:extLst>
              <a:ext uri="{28A0092B-C50C-407E-A947-70E740481C1C}">
                <a14:useLocalDpi xmlns:a14="http://schemas.microsoft.com/office/drawing/2010/main" val="0"/>
              </a:ext>
            </a:extLst>
          </a:blip>
          <a:srcRect l="-4692" r="-4692" b="5343"/>
          <a:stretch/>
        </p:blipFill>
        <p:spPr>
          <a:xfrm>
            <a:off x="457200" y="1600200"/>
            <a:ext cx="8229600" cy="4284133"/>
          </a:xfrm>
        </p:spPr>
      </p:pic>
    </p:spTree>
    <p:extLst>
      <p:ext uri="{BB962C8B-B14F-4D97-AF65-F5344CB8AC3E}">
        <p14:creationId xmlns:p14="http://schemas.microsoft.com/office/powerpoint/2010/main" val="34511354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kumimoji="1" lang="zh-CN" altLang="en-US"/>
          </a:p>
        </p:txBody>
      </p:sp>
      <p:pic>
        <p:nvPicPr>
          <p:cNvPr id="4" name="内容占位符 3" descr="3-11.jpg"/>
          <p:cNvPicPr>
            <a:picLocks noGrp="1" noChangeAspect="1"/>
          </p:cNvPicPr>
          <p:nvPr>
            <p:ph idx="1"/>
          </p:nvPr>
        </p:nvPicPr>
        <p:blipFill rotWithShape="1">
          <a:blip r:embed="rId2">
            <a:extLst>
              <a:ext uri="{28A0092B-C50C-407E-A947-70E740481C1C}">
                <a14:useLocalDpi xmlns:a14="http://schemas.microsoft.com/office/drawing/2010/main" val="0"/>
              </a:ext>
            </a:extLst>
          </a:blip>
          <a:srcRect l="-1910" r="-4914" b="3785"/>
          <a:stretch/>
        </p:blipFill>
        <p:spPr>
          <a:xfrm>
            <a:off x="1975555" y="498412"/>
            <a:ext cx="4926413" cy="6105588"/>
          </a:xfrm>
        </p:spPr>
      </p:pic>
    </p:spTree>
    <p:extLst>
      <p:ext uri="{BB962C8B-B14F-4D97-AF65-F5344CB8AC3E}">
        <p14:creationId xmlns:p14="http://schemas.microsoft.com/office/powerpoint/2010/main" val="2695679199"/>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192441"/>
            <a:ext cx="8229600" cy="1143000"/>
          </a:xfrm>
        </p:spPr>
        <p:txBody>
          <a:bodyPr>
            <a:normAutofit fontScale="90000"/>
          </a:bodyPr>
          <a:lstStyle/>
          <a:p>
            <a:r>
              <a:rPr kumimoji="1" lang="en-US" altLang="zh-CN" dirty="0" smtClean="0"/>
              <a:t>How to assess the significance of the alignment score?</a:t>
            </a:r>
            <a:endParaRPr kumimoji="1" lang="zh-CN" altLang="en-US" dirty="0"/>
          </a:p>
        </p:txBody>
      </p:sp>
      <p:pic>
        <p:nvPicPr>
          <p:cNvPr id="4" name="内容占位符 3" descr="4-2.jpg"/>
          <p:cNvPicPr>
            <a:picLocks noGrp="1" noChangeAspect="1"/>
          </p:cNvPicPr>
          <p:nvPr>
            <p:ph idx="1"/>
          </p:nvPr>
        </p:nvPicPr>
        <p:blipFill rotWithShape="1">
          <a:blip r:embed="rId2">
            <a:extLst>
              <a:ext uri="{28A0092B-C50C-407E-A947-70E740481C1C}">
                <a14:useLocalDpi xmlns:a14="http://schemas.microsoft.com/office/drawing/2010/main" val="0"/>
              </a:ext>
            </a:extLst>
          </a:blip>
          <a:srcRect l="-38494" r="-38494" b="10020"/>
          <a:stretch/>
        </p:blipFill>
        <p:spPr>
          <a:xfrm>
            <a:off x="457200" y="1600200"/>
            <a:ext cx="8229600" cy="4072467"/>
          </a:xfrm>
        </p:spPr>
      </p:pic>
      <p:sp>
        <p:nvSpPr>
          <p:cNvPr id="5" name="标题 1"/>
          <p:cNvSpPr txBox="1">
            <a:spLocks/>
          </p:cNvSpPr>
          <p:nvPr/>
        </p:nvSpPr>
        <p:spPr>
          <a:xfrm>
            <a:off x="457200" y="5672667"/>
            <a:ext cx="8229600" cy="1143000"/>
          </a:xfrm>
          <a:prstGeom prst="rect">
            <a:avLst/>
          </a:prstGeom>
        </p:spPr>
        <p:txBody>
          <a:bodyPr vert="horz" lIns="91440" tIns="45720" rIns="91440" bIns="45720" rtlCol="0" anchor="ctr">
            <a:normAutofit fontScale="90000" lnSpcReduction="2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kumimoji="1" lang="en-US" altLang="zh-CN" dirty="0" err="1" smtClean="0"/>
              <a:t>Gumbel</a:t>
            </a:r>
            <a:r>
              <a:rPr kumimoji="1" lang="en-US" altLang="zh-CN" dirty="0" smtClean="0"/>
              <a:t> Extreme Value Distribution (EVD)</a:t>
            </a:r>
            <a:endParaRPr kumimoji="1" lang="zh-CN" altLang="en-US" dirty="0"/>
          </a:p>
        </p:txBody>
      </p:sp>
      <p:pic>
        <p:nvPicPr>
          <p:cNvPr id="6" name="内容占位符 3" descr="z.tif"/>
          <p:cNvPicPr>
            <a:picLocks noChangeAspect="1"/>
          </p:cNvPicPr>
          <p:nvPr/>
        </p:nvPicPr>
        <p:blipFill rotWithShape="1">
          <a:blip r:embed="rId3">
            <a:extLst>
              <a:ext uri="{28A0092B-C50C-407E-A947-70E740481C1C}">
                <a14:useLocalDpi xmlns:a14="http://schemas.microsoft.com/office/drawing/2010/main" val="0"/>
              </a:ext>
            </a:extLst>
          </a:blip>
          <a:srcRect t="55567" b="32981"/>
          <a:stretch/>
        </p:blipFill>
        <p:spPr>
          <a:xfrm>
            <a:off x="5136444" y="3728789"/>
            <a:ext cx="3776133" cy="589212"/>
          </a:xfrm>
          <a:prstGeom prst="rect">
            <a:avLst/>
          </a:prstGeom>
        </p:spPr>
      </p:pic>
    </p:spTree>
    <p:extLst>
      <p:ext uri="{BB962C8B-B14F-4D97-AF65-F5344CB8AC3E}">
        <p14:creationId xmlns:p14="http://schemas.microsoft.com/office/powerpoint/2010/main" val="782903610"/>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kumimoji="1" lang="zh-CN" altLang="en-US"/>
          </a:p>
        </p:txBody>
      </p:sp>
      <p:pic>
        <p:nvPicPr>
          <p:cNvPr id="4" name="内容占位符 3" descr="6A3.jpg"/>
          <p:cNvPicPr>
            <a:picLocks noGrp="1" noChangeAspect="1"/>
          </p:cNvPicPr>
          <p:nvPr>
            <p:ph idx="1"/>
          </p:nvPr>
        </p:nvPicPr>
        <p:blipFill rotWithShape="1">
          <a:blip r:embed="rId2">
            <a:extLst>
              <a:ext uri="{28A0092B-C50C-407E-A947-70E740481C1C}">
                <a14:useLocalDpi xmlns:a14="http://schemas.microsoft.com/office/drawing/2010/main" val="0"/>
              </a:ext>
            </a:extLst>
          </a:blip>
          <a:srcRect l="-2343" r="-2343" b="2239"/>
          <a:stretch/>
        </p:blipFill>
        <p:spPr>
          <a:xfrm>
            <a:off x="2616200" y="512228"/>
            <a:ext cx="3568700" cy="5977472"/>
          </a:xfrm>
        </p:spPr>
      </p:pic>
    </p:spTree>
    <p:extLst>
      <p:ext uri="{BB962C8B-B14F-4D97-AF65-F5344CB8AC3E}">
        <p14:creationId xmlns:p14="http://schemas.microsoft.com/office/powerpoint/2010/main" val="1419770851"/>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1346" name="Rectangle 2"/>
          <p:cNvSpPr>
            <a:spLocks noGrp="1" noChangeArrowheads="1"/>
          </p:cNvSpPr>
          <p:nvPr>
            <p:ph type="body" idx="1"/>
          </p:nvPr>
        </p:nvSpPr>
        <p:spPr>
          <a:xfrm>
            <a:off x="685800" y="1412875"/>
            <a:ext cx="7620000" cy="1676400"/>
          </a:xfrm>
        </p:spPr>
        <p:txBody>
          <a:bodyPr>
            <a:normAutofit lnSpcReduction="10000"/>
          </a:bodyPr>
          <a:lstStyle/>
          <a:p>
            <a:pPr>
              <a:lnSpc>
                <a:spcPct val="90000"/>
              </a:lnSpc>
              <a:buFontTx/>
              <a:buNone/>
              <a:defRPr/>
            </a:pPr>
            <a:r>
              <a:rPr kumimoji="0" lang="zh-CN" altLang="en-US" dirty="0" smtClean="0"/>
              <a:t>生物学在</a:t>
            </a:r>
            <a:r>
              <a:rPr kumimoji="0" lang="en-US" altLang="zh-CN" dirty="0" smtClean="0"/>
              <a:t>20</a:t>
            </a:r>
            <a:r>
              <a:rPr kumimoji="0" lang="zh-CN" altLang="en-US" dirty="0" smtClean="0"/>
              <a:t>世纪末经历的最大变革是：生物成为了一门信息科学。</a:t>
            </a:r>
            <a:endParaRPr kumimoji="0" lang="en-US" altLang="zh-CN" dirty="0" smtClean="0"/>
          </a:p>
          <a:p>
            <a:pPr>
              <a:lnSpc>
                <a:spcPct val="90000"/>
              </a:lnSpc>
              <a:buFontTx/>
              <a:buNone/>
              <a:defRPr/>
            </a:pPr>
            <a:endParaRPr kumimoji="0" lang="en-US" altLang="zh-CN" sz="2400" dirty="0" smtClean="0"/>
          </a:p>
          <a:p>
            <a:pPr>
              <a:lnSpc>
                <a:spcPct val="90000"/>
              </a:lnSpc>
              <a:buFontTx/>
              <a:buNone/>
              <a:defRPr/>
            </a:pPr>
            <a:r>
              <a:rPr kumimoji="0" lang="zh-CN" altLang="zh-CN" sz="2400" dirty="0" smtClean="0">
                <a:cs typeface="+mn-cs"/>
              </a:rPr>
              <a:t>           			</a:t>
            </a:r>
            <a:r>
              <a:rPr kumimoji="0" lang="zh-CN" sz="2400" dirty="0" smtClean="0"/>
              <a:t>－－</a:t>
            </a:r>
            <a:r>
              <a:rPr kumimoji="0" lang="zh-CN" altLang="zh-CN" sz="2800" dirty="0" smtClean="0"/>
              <a:t>Eric Lander</a:t>
            </a:r>
            <a:endParaRPr kumimoji="0" lang="en-US" altLang="zh-CN" sz="2800" dirty="0" smtClean="0">
              <a:cs typeface="+mn-cs"/>
            </a:endParaRPr>
          </a:p>
        </p:txBody>
      </p:sp>
      <p:pic>
        <p:nvPicPr>
          <p:cNvPr id="41986" name="Picture 4" descr="Eric_Land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26150" y="3276600"/>
            <a:ext cx="2279650" cy="297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71009207"/>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0050" name="Rectangle 2"/>
          <p:cNvSpPr>
            <a:spLocks noGrp="1" noChangeArrowheads="1"/>
          </p:cNvSpPr>
          <p:nvPr>
            <p:ph type="ctrTitle"/>
          </p:nvPr>
        </p:nvSpPr>
        <p:spPr>
          <a:xfrm>
            <a:off x="685800" y="609600"/>
            <a:ext cx="7772400" cy="4724400"/>
          </a:xfrm>
        </p:spPr>
        <p:txBody>
          <a:bodyPr/>
          <a:lstStyle/>
          <a:p>
            <a:r>
              <a:rPr lang="zh-CN" altLang="en-US" sz="6000">
                <a:latin typeface="Times" charset="0"/>
                <a:cs typeface="宋体" charset="0"/>
              </a:rPr>
              <a:t/>
            </a:r>
            <a:br>
              <a:rPr lang="zh-CN" altLang="en-US" sz="6000">
                <a:latin typeface="Times" charset="0"/>
                <a:cs typeface="宋体" charset="0"/>
              </a:rPr>
            </a:br>
            <a:r>
              <a:rPr lang="en-US" altLang="zh-CN" sz="6000">
                <a:latin typeface="Times" charset="0"/>
                <a:cs typeface="宋体" charset="0"/>
              </a:rPr>
              <a:t>BLAST</a:t>
            </a:r>
            <a:br>
              <a:rPr lang="en-US" altLang="zh-CN" sz="6000">
                <a:latin typeface="Times" charset="0"/>
                <a:cs typeface="宋体" charset="0"/>
              </a:rPr>
            </a:br>
            <a:r>
              <a:rPr lang="en-US" altLang="zh-CN" sz="3200">
                <a:latin typeface="Times" charset="0"/>
                <a:cs typeface="宋体" charset="0"/>
              </a:rPr>
              <a:t>B</a:t>
            </a:r>
            <a:r>
              <a:rPr lang="en-US" altLang="zh-CN" sz="3200">
                <a:solidFill>
                  <a:srgbClr val="FFFFFF"/>
                </a:solidFill>
                <a:latin typeface="Times" charset="0"/>
                <a:cs typeface="宋体" charset="0"/>
              </a:rPr>
              <a:t>asic</a:t>
            </a:r>
            <a:r>
              <a:rPr lang="en-US" altLang="zh-CN" sz="3200">
                <a:latin typeface="Times" charset="0"/>
                <a:cs typeface="宋体" charset="0"/>
              </a:rPr>
              <a:t> L</a:t>
            </a:r>
            <a:r>
              <a:rPr lang="en-US" altLang="zh-CN" sz="3200">
                <a:solidFill>
                  <a:schemeClr val="tx1"/>
                </a:solidFill>
                <a:latin typeface="Times" charset="0"/>
                <a:cs typeface="宋体" charset="0"/>
              </a:rPr>
              <a:t>ocal </a:t>
            </a:r>
            <a:r>
              <a:rPr lang="en-US" altLang="zh-CN" sz="3200">
                <a:latin typeface="Times" charset="0"/>
                <a:cs typeface="宋体" charset="0"/>
              </a:rPr>
              <a:t>A</a:t>
            </a:r>
            <a:r>
              <a:rPr lang="en-US" altLang="zh-CN" sz="3200">
                <a:solidFill>
                  <a:schemeClr val="tx1"/>
                </a:solidFill>
                <a:latin typeface="Times" charset="0"/>
                <a:cs typeface="宋体" charset="0"/>
              </a:rPr>
              <a:t>lignment</a:t>
            </a:r>
            <a:r>
              <a:rPr lang="en-US" altLang="zh-CN" sz="3200">
                <a:latin typeface="Times" charset="0"/>
                <a:cs typeface="宋体" charset="0"/>
              </a:rPr>
              <a:t> S</a:t>
            </a:r>
            <a:r>
              <a:rPr lang="en-US" altLang="zh-CN" sz="3200">
                <a:solidFill>
                  <a:srgbClr val="FFFFFF"/>
                </a:solidFill>
                <a:latin typeface="Times" charset="0"/>
                <a:cs typeface="宋体" charset="0"/>
              </a:rPr>
              <a:t>earch</a:t>
            </a:r>
            <a:r>
              <a:rPr lang="en-US" altLang="zh-CN" sz="3200">
                <a:latin typeface="Times" charset="0"/>
                <a:cs typeface="宋体" charset="0"/>
              </a:rPr>
              <a:t> T</a:t>
            </a:r>
            <a:r>
              <a:rPr lang="en-US" altLang="zh-CN" sz="3200">
                <a:solidFill>
                  <a:srgbClr val="FFFFFF"/>
                </a:solidFill>
                <a:latin typeface="Times" charset="0"/>
                <a:cs typeface="宋体" charset="0"/>
              </a:rPr>
              <a:t>ool</a:t>
            </a:r>
            <a:r>
              <a:rPr lang="zh-CN" altLang="en-US" sz="3200">
                <a:latin typeface="Times" charset="0"/>
                <a:cs typeface="宋体" charset="0"/>
              </a:rPr>
              <a:t/>
            </a:r>
            <a:br>
              <a:rPr lang="zh-CN" altLang="en-US" sz="3200">
                <a:latin typeface="Times" charset="0"/>
                <a:cs typeface="宋体" charset="0"/>
              </a:rPr>
            </a:br>
            <a:endParaRPr lang="en-US" altLang="zh-CN" sz="3200">
              <a:latin typeface="Times" charset="0"/>
              <a:cs typeface="宋体" charset="0"/>
            </a:endParaRPr>
          </a:p>
        </p:txBody>
      </p:sp>
      <p:sp>
        <p:nvSpPr>
          <p:cNvPr id="68611" name="Text Box 3"/>
          <p:cNvSpPr txBox="1">
            <a:spLocks noChangeArrowheads="1"/>
          </p:cNvSpPr>
          <p:nvPr/>
        </p:nvSpPr>
        <p:spPr bwMode="auto">
          <a:xfrm>
            <a:off x="2590800" y="685800"/>
            <a:ext cx="40386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2400">
                <a:solidFill>
                  <a:schemeClr val="tx1"/>
                </a:solidFill>
                <a:latin typeface="Times" charset="0"/>
                <a:ea typeface="宋体" charset="0"/>
                <a:cs typeface="宋体" charset="0"/>
              </a:defRPr>
            </a:lvl1pPr>
            <a:lvl2pPr marL="742950" indent="-285750">
              <a:defRPr sz="2400">
                <a:solidFill>
                  <a:schemeClr val="tx1"/>
                </a:solidFill>
                <a:latin typeface="Times" charset="0"/>
                <a:ea typeface="宋体" charset="0"/>
              </a:defRPr>
            </a:lvl2pPr>
            <a:lvl3pPr marL="1143000" indent="-228600">
              <a:defRPr sz="2400">
                <a:solidFill>
                  <a:schemeClr val="tx1"/>
                </a:solidFill>
                <a:latin typeface="Times" charset="0"/>
                <a:ea typeface="宋体" charset="0"/>
              </a:defRPr>
            </a:lvl3pPr>
            <a:lvl4pPr marL="1600200" indent="-228600">
              <a:defRPr sz="2400">
                <a:solidFill>
                  <a:schemeClr val="tx1"/>
                </a:solidFill>
                <a:latin typeface="Times" charset="0"/>
                <a:ea typeface="宋体" charset="0"/>
              </a:defRPr>
            </a:lvl4pPr>
            <a:lvl5pPr marL="2057400" indent="-228600">
              <a:defRPr sz="2400">
                <a:solidFill>
                  <a:schemeClr val="tx1"/>
                </a:solidFill>
                <a:latin typeface="Times" charset="0"/>
                <a:ea typeface="宋体" charset="0"/>
              </a:defRPr>
            </a:lvl5pPr>
            <a:lvl6pPr marL="2514600" indent="-228600" eaLnBrk="0" fontAlgn="base" hangingPunct="0">
              <a:spcBef>
                <a:spcPct val="0"/>
              </a:spcBef>
              <a:spcAft>
                <a:spcPct val="0"/>
              </a:spcAft>
              <a:defRPr sz="2400">
                <a:solidFill>
                  <a:schemeClr val="tx1"/>
                </a:solidFill>
                <a:latin typeface="Times" charset="0"/>
                <a:ea typeface="宋体" charset="0"/>
              </a:defRPr>
            </a:lvl6pPr>
            <a:lvl7pPr marL="2971800" indent="-228600" eaLnBrk="0" fontAlgn="base" hangingPunct="0">
              <a:spcBef>
                <a:spcPct val="0"/>
              </a:spcBef>
              <a:spcAft>
                <a:spcPct val="0"/>
              </a:spcAft>
              <a:defRPr sz="2400">
                <a:solidFill>
                  <a:schemeClr val="tx1"/>
                </a:solidFill>
                <a:latin typeface="Times" charset="0"/>
                <a:ea typeface="宋体" charset="0"/>
              </a:defRPr>
            </a:lvl7pPr>
            <a:lvl8pPr marL="3429000" indent="-228600" eaLnBrk="0" fontAlgn="base" hangingPunct="0">
              <a:spcBef>
                <a:spcPct val="0"/>
              </a:spcBef>
              <a:spcAft>
                <a:spcPct val="0"/>
              </a:spcAft>
              <a:defRPr sz="2400">
                <a:solidFill>
                  <a:schemeClr val="tx1"/>
                </a:solidFill>
                <a:latin typeface="Times" charset="0"/>
                <a:ea typeface="宋体" charset="0"/>
              </a:defRPr>
            </a:lvl8pPr>
            <a:lvl9pPr marL="3886200" indent="-228600" eaLnBrk="0" fontAlgn="base" hangingPunct="0">
              <a:spcBef>
                <a:spcPct val="0"/>
              </a:spcBef>
              <a:spcAft>
                <a:spcPct val="0"/>
              </a:spcAft>
              <a:defRPr sz="2400">
                <a:solidFill>
                  <a:schemeClr val="tx1"/>
                </a:solidFill>
                <a:latin typeface="Times" charset="0"/>
                <a:ea typeface="宋体" charset="0"/>
              </a:defRPr>
            </a:lvl9pPr>
          </a:lstStyle>
          <a:p>
            <a:pPr algn="ctr" defTabSz="914400" eaLnBrk="0" fontAlgn="base" hangingPunct="0">
              <a:spcBef>
                <a:spcPct val="50000"/>
              </a:spcBef>
              <a:spcAft>
                <a:spcPct val="0"/>
              </a:spcAft>
            </a:pPr>
            <a:r>
              <a:rPr lang="zh-CN" altLang="en-US" sz="4000" b="1" smtClean="0">
                <a:solidFill>
                  <a:srgbClr val="EAEC5E"/>
                </a:solidFill>
              </a:rPr>
              <a:t>分子数据库检索</a:t>
            </a:r>
          </a:p>
        </p:txBody>
      </p:sp>
    </p:spTree>
    <p:extLst>
      <p:ext uri="{BB962C8B-B14F-4D97-AF65-F5344CB8AC3E}">
        <p14:creationId xmlns:p14="http://schemas.microsoft.com/office/powerpoint/2010/main" val="821831999"/>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1074" name="Rectangle 2"/>
          <p:cNvSpPr>
            <a:spLocks noGrp="1" noChangeArrowheads="1"/>
          </p:cNvSpPr>
          <p:nvPr>
            <p:ph type="title"/>
          </p:nvPr>
        </p:nvSpPr>
        <p:spPr>
          <a:xfrm>
            <a:off x="901700" y="152400"/>
            <a:ext cx="6908800" cy="1143000"/>
          </a:xfrm>
        </p:spPr>
        <p:txBody>
          <a:bodyPr/>
          <a:lstStyle/>
          <a:p>
            <a:pPr>
              <a:defRPr/>
            </a:pPr>
            <a:r>
              <a:rPr lang="en-US" altLang="zh-CN" sz="3200" smtClean="0">
                <a:ea typeface="宋体" pitchFamily="2" charset="-122"/>
              </a:rPr>
              <a:t>BLAST </a:t>
            </a:r>
            <a:r>
              <a:rPr lang="zh-CN" altLang="en-US" sz="3200" smtClean="0">
                <a:ea typeface="华文新魏" pitchFamily="2" charset="-122"/>
              </a:rPr>
              <a:t>流程</a:t>
            </a:r>
          </a:p>
        </p:txBody>
      </p:sp>
      <p:sp>
        <p:nvSpPr>
          <p:cNvPr id="771075" name="Rectangle 3"/>
          <p:cNvSpPr>
            <a:spLocks noChangeArrowheads="1"/>
          </p:cNvSpPr>
          <p:nvPr/>
        </p:nvSpPr>
        <p:spPr bwMode="auto">
          <a:xfrm>
            <a:off x="114300" y="2819400"/>
            <a:ext cx="1879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defTabSz="914400" eaLnBrk="0" fontAlgn="base" hangingPunct="0">
              <a:spcBef>
                <a:spcPct val="0"/>
              </a:spcBef>
              <a:spcAft>
                <a:spcPct val="0"/>
              </a:spcAft>
            </a:pPr>
            <a:r>
              <a:rPr lang="en-US" altLang="zh-CN" sz="2400" smtClean="0">
                <a:solidFill>
                  <a:srgbClr val="EAEC5E"/>
                </a:solidFill>
                <a:latin typeface="Times New Roman" charset="0"/>
                <a:ea typeface="宋体" charset="0"/>
                <a:cs typeface="宋体" charset="0"/>
              </a:rPr>
              <a:t>QLNFSAGW</a:t>
            </a:r>
          </a:p>
        </p:txBody>
      </p:sp>
      <p:grpSp>
        <p:nvGrpSpPr>
          <p:cNvPr id="2" name="Group 4"/>
          <p:cNvGrpSpPr>
            <a:grpSpLocks/>
          </p:cNvGrpSpPr>
          <p:nvPr/>
        </p:nvGrpSpPr>
        <p:grpSpPr bwMode="auto">
          <a:xfrm>
            <a:off x="2781300" y="1219200"/>
            <a:ext cx="920750" cy="3743325"/>
            <a:chOff x="1872" y="192"/>
            <a:chExt cx="580" cy="2358"/>
          </a:xfrm>
        </p:grpSpPr>
        <p:sp>
          <p:nvSpPr>
            <p:cNvPr id="69677" name="AutoShape 5"/>
            <p:cNvSpPr>
              <a:spLocks/>
            </p:cNvSpPr>
            <p:nvPr/>
          </p:nvSpPr>
          <p:spPr bwMode="auto">
            <a:xfrm>
              <a:off x="1872" y="336"/>
              <a:ext cx="96" cy="2064"/>
            </a:xfrm>
            <a:prstGeom prst="leftBrace">
              <a:avLst>
                <a:gd name="adj1" fmla="val 179167"/>
                <a:gd name="adj2" fmla="val 50000"/>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defTabSz="914400" eaLnBrk="0" fontAlgn="base" hangingPunct="0">
                <a:spcBef>
                  <a:spcPct val="0"/>
                </a:spcBef>
                <a:spcAft>
                  <a:spcPct val="0"/>
                </a:spcAft>
              </a:pPr>
              <a:endParaRPr lang="zh-CN" altLang="en-US" sz="2400" smtClean="0">
                <a:solidFill>
                  <a:srgbClr val="DADADA"/>
                </a:solidFill>
                <a:latin typeface="Times" charset="0"/>
                <a:ea typeface="宋体" charset="0"/>
                <a:cs typeface="宋体" charset="0"/>
              </a:endParaRPr>
            </a:p>
          </p:txBody>
        </p:sp>
        <p:sp>
          <p:nvSpPr>
            <p:cNvPr id="69678" name="Rectangle 6"/>
            <p:cNvSpPr>
              <a:spLocks noChangeArrowheads="1"/>
            </p:cNvSpPr>
            <p:nvPr/>
          </p:nvSpPr>
          <p:spPr bwMode="auto">
            <a:xfrm>
              <a:off x="2016" y="192"/>
              <a:ext cx="436" cy="23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defTabSz="914400" eaLnBrk="0" fontAlgn="base" hangingPunct="0">
                <a:spcBef>
                  <a:spcPct val="50000"/>
                </a:spcBef>
                <a:spcAft>
                  <a:spcPct val="0"/>
                </a:spcAft>
              </a:pPr>
              <a:r>
                <a:rPr lang="en-US" altLang="zh-CN" sz="2400" smtClean="0">
                  <a:solidFill>
                    <a:srgbClr val="EAEC5E"/>
                  </a:solidFill>
                  <a:latin typeface="Times New Roman" charset="0"/>
                  <a:ea typeface="宋体" charset="0"/>
                  <a:cs typeface="宋体" charset="0"/>
                </a:rPr>
                <a:t>QL</a:t>
              </a:r>
            </a:p>
            <a:p>
              <a:pPr defTabSz="914400" eaLnBrk="0" fontAlgn="base" hangingPunct="0">
                <a:spcBef>
                  <a:spcPct val="50000"/>
                </a:spcBef>
                <a:spcAft>
                  <a:spcPct val="0"/>
                </a:spcAft>
              </a:pPr>
              <a:r>
                <a:rPr lang="en-US" altLang="zh-CN" sz="2400" smtClean="0">
                  <a:solidFill>
                    <a:srgbClr val="EAEC5E"/>
                  </a:solidFill>
                  <a:latin typeface="Times New Roman" charset="0"/>
                  <a:ea typeface="宋体" charset="0"/>
                  <a:cs typeface="宋体" charset="0"/>
                </a:rPr>
                <a:t>LN</a:t>
              </a:r>
            </a:p>
            <a:p>
              <a:pPr defTabSz="914400" eaLnBrk="0" fontAlgn="base" hangingPunct="0">
                <a:spcBef>
                  <a:spcPct val="50000"/>
                </a:spcBef>
                <a:spcAft>
                  <a:spcPct val="0"/>
                </a:spcAft>
              </a:pPr>
              <a:r>
                <a:rPr lang="en-US" altLang="zh-CN" sz="2400" smtClean="0">
                  <a:solidFill>
                    <a:srgbClr val="EAEC5E"/>
                  </a:solidFill>
                  <a:latin typeface="Times New Roman" charset="0"/>
                  <a:ea typeface="宋体" charset="0"/>
                  <a:cs typeface="宋体" charset="0"/>
                </a:rPr>
                <a:t>NF</a:t>
              </a:r>
            </a:p>
            <a:p>
              <a:pPr defTabSz="914400" eaLnBrk="0" fontAlgn="base" hangingPunct="0">
                <a:spcBef>
                  <a:spcPct val="50000"/>
                </a:spcBef>
                <a:spcAft>
                  <a:spcPct val="0"/>
                </a:spcAft>
              </a:pPr>
              <a:r>
                <a:rPr lang="en-US" altLang="zh-CN" sz="2400" smtClean="0">
                  <a:solidFill>
                    <a:srgbClr val="EAEC5E"/>
                  </a:solidFill>
                  <a:latin typeface="Times New Roman" charset="0"/>
                  <a:ea typeface="宋体" charset="0"/>
                  <a:cs typeface="宋体" charset="0"/>
                </a:rPr>
                <a:t>FS</a:t>
              </a:r>
            </a:p>
            <a:p>
              <a:pPr defTabSz="914400" eaLnBrk="0" fontAlgn="base" hangingPunct="0">
                <a:spcBef>
                  <a:spcPct val="50000"/>
                </a:spcBef>
                <a:spcAft>
                  <a:spcPct val="0"/>
                </a:spcAft>
              </a:pPr>
              <a:r>
                <a:rPr lang="en-US" altLang="zh-CN" sz="2400" smtClean="0">
                  <a:solidFill>
                    <a:srgbClr val="EAEC5E"/>
                  </a:solidFill>
                  <a:latin typeface="Times New Roman" charset="0"/>
                  <a:ea typeface="宋体" charset="0"/>
                  <a:cs typeface="宋体" charset="0"/>
                </a:rPr>
                <a:t>SA</a:t>
              </a:r>
            </a:p>
            <a:p>
              <a:pPr defTabSz="914400" eaLnBrk="0" fontAlgn="base" hangingPunct="0">
                <a:spcBef>
                  <a:spcPct val="50000"/>
                </a:spcBef>
                <a:spcAft>
                  <a:spcPct val="0"/>
                </a:spcAft>
              </a:pPr>
              <a:r>
                <a:rPr lang="en-US" altLang="zh-CN" sz="2400" smtClean="0">
                  <a:solidFill>
                    <a:srgbClr val="EAEC5E"/>
                  </a:solidFill>
                  <a:latin typeface="Times New Roman" charset="0"/>
                  <a:ea typeface="宋体" charset="0"/>
                  <a:cs typeface="宋体" charset="0"/>
                </a:rPr>
                <a:t>AG</a:t>
              </a:r>
            </a:p>
            <a:p>
              <a:pPr defTabSz="914400" eaLnBrk="0" fontAlgn="base" hangingPunct="0">
                <a:spcBef>
                  <a:spcPct val="50000"/>
                </a:spcBef>
                <a:spcAft>
                  <a:spcPct val="0"/>
                </a:spcAft>
              </a:pPr>
              <a:r>
                <a:rPr lang="en-US" altLang="zh-CN" sz="2400" smtClean="0">
                  <a:solidFill>
                    <a:srgbClr val="EAEC5E"/>
                  </a:solidFill>
                  <a:latin typeface="Times New Roman" charset="0"/>
                  <a:ea typeface="宋体" charset="0"/>
                  <a:cs typeface="宋体" charset="0"/>
                </a:rPr>
                <a:t>GW</a:t>
              </a:r>
            </a:p>
          </p:txBody>
        </p:sp>
      </p:grpSp>
      <p:grpSp>
        <p:nvGrpSpPr>
          <p:cNvPr id="3" name="Group 7"/>
          <p:cNvGrpSpPr>
            <a:grpSpLocks/>
          </p:cNvGrpSpPr>
          <p:nvPr/>
        </p:nvGrpSpPr>
        <p:grpSpPr bwMode="auto">
          <a:xfrm>
            <a:off x="3957638" y="1219200"/>
            <a:ext cx="3624262" cy="3657600"/>
            <a:chOff x="2613" y="192"/>
            <a:chExt cx="2283" cy="2304"/>
          </a:xfrm>
        </p:grpSpPr>
        <p:sp>
          <p:nvSpPr>
            <p:cNvPr id="69670" name="Rectangle 8"/>
            <p:cNvSpPr>
              <a:spLocks noChangeArrowheads="1"/>
            </p:cNvSpPr>
            <p:nvPr/>
          </p:nvSpPr>
          <p:spPr bwMode="auto">
            <a:xfrm>
              <a:off x="2640" y="192"/>
              <a:ext cx="199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defTabSz="914400" eaLnBrk="0" fontAlgn="base" hangingPunct="0">
                <a:spcBef>
                  <a:spcPct val="0"/>
                </a:spcBef>
                <a:spcAft>
                  <a:spcPct val="0"/>
                </a:spcAft>
              </a:pPr>
              <a:r>
                <a:rPr lang="en-US" altLang="zh-CN" sz="2000" smtClean="0">
                  <a:solidFill>
                    <a:srgbClr val="EAEC5E"/>
                  </a:solidFill>
                  <a:latin typeface="Times New Roman" charset="0"/>
                  <a:ea typeface="宋体" charset="0"/>
                  <a:cs typeface="宋体" charset="0"/>
                </a:rPr>
                <a:t>QL=11, QM=9, HL=8, ZL=9</a:t>
              </a:r>
              <a:endParaRPr lang="zh-CN" altLang="en-US" sz="2000" smtClean="0">
                <a:solidFill>
                  <a:srgbClr val="EAEC5E"/>
                </a:solidFill>
                <a:latin typeface="Times New Roman" charset="0"/>
                <a:ea typeface="宋体" charset="0"/>
                <a:cs typeface="宋体" charset="0"/>
              </a:endParaRPr>
            </a:p>
          </p:txBody>
        </p:sp>
        <p:sp>
          <p:nvSpPr>
            <p:cNvPr id="69671" name="Rectangle 9"/>
            <p:cNvSpPr>
              <a:spLocks noChangeArrowheads="1"/>
            </p:cNvSpPr>
            <p:nvPr/>
          </p:nvSpPr>
          <p:spPr bwMode="auto">
            <a:xfrm>
              <a:off x="2640" y="566"/>
              <a:ext cx="955"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defTabSz="914400" eaLnBrk="0" fontAlgn="base" hangingPunct="0">
                <a:spcBef>
                  <a:spcPct val="0"/>
                </a:spcBef>
                <a:spcAft>
                  <a:spcPct val="0"/>
                </a:spcAft>
              </a:pPr>
              <a:r>
                <a:rPr lang="en-US" altLang="zh-CN" sz="2000" smtClean="0">
                  <a:solidFill>
                    <a:srgbClr val="EAEC5E"/>
                  </a:solidFill>
                  <a:latin typeface="Times New Roman" charset="0"/>
                  <a:ea typeface="宋体" charset="0"/>
                  <a:cs typeface="宋体" charset="0"/>
                </a:rPr>
                <a:t>LN=9, LB=8</a:t>
              </a:r>
              <a:endParaRPr lang="zh-CN" altLang="en-US" sz="2000" smtClean="0">
                <a:solidFill>
                  <a:srgbClr val="EAEC5E"/>
                </a:solidFill>
                <a:latin typeface="Times New Roman" charset="0"/>
                <a:ea typeface="宋体" charset="0"/>
                <a:cs typeface="宋体" charset="0"/>
              </a:endParaRPr>
            </a:p>
          </p:txBody>
        </p:sp>
        <p:sp>
          <p:nvSpPr>
            <p:cNvPr id="69672" name="Rectangle 10"/>
            <p:cNvSpPr>
              <a:spLocks noChangeArrowheads="1"/>
            </p:cNvSpPr>
            <p:nvPr/>
          </p:nvSpPr>
          <p:spPr bwMode="auto">
            <a:xfrm>
              <a:off x="2653" y="902"/>
              <a:ext cx="2243"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defTabSz="914400" eaLnBrk="0" fontAlgn="base" hangingPunct="0">
                <a:spcBef>
                  <a:spcPct val="0"/>
                </a:spcBef>
                <a:spcAft>
                  <a:spcPct val="0"/>
                </a:spcAft>
              </a:pPr>
              <a:r>
                <a:rPr lang="en-US" altLang="zh-CN" sz="2000" smtClean="0">
                  <a:solidFill>
                    <a:srgbClr val="EAEC5E"/>
                  </a:solidFill>
                  <a:latin typeface="Times New Roman" charset="0"/>
                  <a:ea typeface="宋体" charset="0"/>
                  <a:cs typeface="宋体" charset="0"/>
                </a:rPr>
                <a:t>NF=12, AF=8, NY=8, DF=10,…</a:t>
              </a:r>
              <a:endParaRPr lang="zh-CN" altLang="en-US" sz="2000" smtClean="0">
                <a:solidFill>
                  <a:srgbClr val="EAEC5E"/>
                </a:solidFill>
                <a:latin typeface="Times New Roman" charset="0"/>
                <a:ea typeface="宋体" charset="0"/>
                <a:cs typeface="宋体" charset="0"/>
              </a:endParaRPr>
            </a:p>
          </p:txBody>
        </p:sp>
        <p:sp>
          <p:nvSpPr>
            <p:cNvPr id="69673" name="Rectangle 11"/>
            <p:cNvSpPr>
              <a:spLocks noChangeArrowheads="1"/>
            </p:cNvSpPr>
            <p:nvPr/>
          </p:nvSpPr>
          <p:spPr bwMode="auto">
            <a:xfrm>
              <a:off x="2613" y="1536"/>
              <a:ext cx="35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defTabSz="914400" eaLnBrk="0" fontAlgn="base" hangingPunct="0">
                <a:spcBef>
                  <a:spcPct val="0"/>
                </a:spcBef>
                <a:spcAft>
                  <a:spcPct val="0"/>
                </a:spcAft>
              </a:pPr>
              <a:r>
                <a:rPr lang="en-US" altLang="zh-CN" sz="2000" smtClean="0">
                  <a:solidFill>
                    <a:srgbClr val="EAEC5E"/>
                  </a:solidFill>
                  <a:latin typeface="Times New Roman" charset="0"/>
                  <a:ea typeface="宋体" charset="0"/>
                  <a:cs typeface="宋体" charset="0"/>
                </a:rPr>
                <a:t>  …</a:t>
              </a:r>
              <a:endParaRPr lang="zh-CN" altLang="en-US" sz="2000" smtClean="0">
                <a:solidFill>
                  <a:srgbClr val="EAEC5E"/>
                </a:solidFill>
                <a:latin typeface="Times New Roman" charset="0"/>
                <a:ea typeface="宋体" charset="0"/>
                <a:cs typeface="宋体" charset="0"/>
              </a:endParaRPr>
            </a:p>
          </p:txBody>
        </p:sp>
        <p:sp>
          <p:nvSpPr>
            <p:cNvPr id="69674" name="Rectangle 12"/>
            <p:cNvSpPr>
              <a:spLocks noChangeArrowheads="1"/>
            </p:cNvSpPr>
            <p:nvPr/>
          </p:nvSpPr>
          <p:spPr bwMode="auto">
            <a:xfrm>
              <a:off x="2688" y="1190"/>
              <a:ext cx="27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defTabSz="914400" eaLnBrk="0" fontAlgn="base" hangingPunct="0">
                <a:spcBef>
                  <a:spcPct val="50000"/>
                </a:spcBef>
                <a:spcAft>
                  <a:spcPct val="0"/>
                </a:spcAft>
              </a:pPr>
              <a:r>
                <a:rPr lang="en-US" altLang="zh-CN" sz="2000" smtClean="0">
                  <a:solidFill>
                    <a:srgbClr val="EAEC5E"/>
                  </a:solidFill>
                  <a:latin typeface="Times New Roman" charset="0"/>
                  <a:ea typeface="宋体" charset="0"/>
                  <a:cs typeface="宋体" charset="0"/>
                </a:rPr>
                <a:t>…</a:t>
              </a:r>
            </a:p>
          </p:txBody>
        </p:sp>
        <p:sp>
          <p:nvSpPr>
            <p:cNvPr id="69675" name="Rectangle 13"/>
            <p:cNvSpPr>
              <a:spLocks noChangeArrowheads="1"/>
            </p:cNvSpPr>
            <p:nvPr/>
          </p:nvSpPr>
          <p:spPr bwMode="auto">
            <a:xfrm>
              <a:off x="2736" y="1920"/>
              <a:ext cx="23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defTabSz="914400" eaLnBrk="0" fontAlgn="base" hangingPunct="0">
                <a:spcBef>
                  <a:spcPct val="0"/>
                </a:spcBef>
                <a:spcAft>
                  <a:spcPct val="0"/>
                </a:spcAft>
              </a:pPr>
              <a:r>
                <a:rPr lang="en-US" altLang="zh-CN" sz="2000" smtClean="0">
                  <a:solidFill>
                    <a:srgbClr val="EAEC5E"/>
                  </a:solidFill>
                  <a:latin typeface="Times New Roman" charset="0"/>
                  <a:ea typeface="宋体" charset="0"/>
                  <a:cs typeface="宋体" charset="0"/>
                </a:rPr>
                <a:t>...</a:t>
              </a:r>
              <a:endParaRPr lang="zh-CN" altLang="en-US" sz="2000" smtClean="0">
                <a:solidFill>
                  <a:srgbClr val="EAEC5E"/>
                </a:solidFill>
                <a:latin typeface="Times New Roman" charset="0"/>
                <a:ea typeface="宋体" charset="0"/>
                <a:cs typeface="宋体" charset="0"/>
              </a:endParaRPr>
            </a:p>
          </p:txBody>
        </p:sp>
        <p:sp>
          <p:nvSpPr>
            <p:cNvPr id="69676" name="Rectangle 14"/>
            <p:cNvSpPr>
              <a:spLocks noChangeArrowheads="1"/>
            </p:cNvSpPr>
            <p:nvPr/>
          </p:nvSpPr>
          <p:spPr bwMode="auto">
            <a:xfrm>
              <a:off x="2736" y="2246"/>
              <a:ext cx="23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defTabSz="914400" eaLnBrk="0" fontAlgn="base" hangingPunct="0">
                <a:spcBef>
                  <a:spcPct val="0"/>
                </a:spcBef>
                <a:spcAft>
                  <a:spcPct val="0"/>
                </a:spcAft>
              </a:pPr>
              <a:r>
                <a:rPr lang="en-US" altLang="zh-CN" sz="2000" smtClean="0">
                  <a:solidFill>
                    <a:srgbClr val="EAEC5E"/>
                  </a:solidFill>
                  <a:latin typeface="Times New Roman" charset="0"/>
                  <a:ea typeface="宋体" charset="0"/>
                  <a:cs typeface="宋体" charset="0"/>
                </a:rPr>
                <a:t>...</a:t>
              </a:r>
              <a:endParaRPr lang="zh-CN" altLang="en-US" sz="2000" smtClean="0">
                <a:solidFill>
                  <a:srgbClr val="EAEC5E"/>
                </a:solidFill>
                <a:latin typeface="Times New Roman" charset="0"/>
                <a:ea typeface="宋体" charset="0"/>
                <a:cs typeface="宋体" charset="0"/>
              </a:endParaRPr>
            </a:p>
          </p:txBody>
        </p:sp>
      </p:grpSp>
      <p:grpSp>
        <p:nvGrpSpPr>
          <p:cNvPr id="4" name="Group 15"/>
          <p:cNvGrpSpPr>
            <a:grpSpLocks/>
          </p:cNvGrpSpPr>
          <p:nvPr/>
        </p:nvGrpSpPr>
        <p:grpSpPr bwMode="auto">
          <a:xfrm>
            <a:off x="1943100" y="2555875"/>
            <a:ext cx="762000" cy="949325"/>
            <a:chOff x="1344" y="1034"/>
            <a:chExt cx="480" cy="598"/>
          </a:xfrm>
        </p:grpSpPr>
        <p:sp>
          <p:nvSpPr>
            <p:cNvPr id="69667" name="Line 16"/>
            <p:cNvSpPr>
              <a:spLocks noChangeShapeType="1"/>
            </p:cNvSpPr>
            <p:nvPr/>
          </p:nvSpPr>
          <p:spPr bwMode="auto">
            <a:xfrm>
              <a:off x="1344" y="1344"/>
              <a:ext cx="480"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defTabSz="914400" eaLnBrk="0" fontAlgn="base" hangingPunct="0">
                <a:spcBef>
                  <a:spcPct val="0"/>
                </a:spcBef>
                <a:spcAft>
                  <a:spcPct val="0"/>
                </a:spcAft>
              </a:pPr>
              <a:endParaRPr lang="zh-CN" altLang="en-US" sz="2400" smtClean="0">
                <a:solidFill>
                  <a:srgbClr val="DADADA"/>
                </a:solidFill>
                <a:latin typeface="Times" charset="0"/>
                <a:ea typeface="宋体" charset="0"/>
                <a:cs typeface="宋体" charset="0"/>
              </a:endParaRPr>
            </a:p>
          </p:txBody>
        </p:sp>
        <p:sp>
          <p:nvSpPr>
            <p:cNvPr id="69668" name="Text Box 17"/>
            <p:cNvSpPr txBox="1">
              <a:spLocks noChangeArrowheads="1"/>
            </p:cNvSpPr>
            <p:nvPr/>
          </p:nvSpPr>
          <p:spPr bwMode="auto">
            <a:xfrm>
              <a:off x="1382" y="1034"/>
              <a:ext cx="25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2400">
                  <a:solidFill>
                    <a:schemeClr val="tx1"/>
                  </a:solidFill>
                  <a:latin typeface="Times" charset="0"/>
                  <a:ea typeface="宋体" charset="0"/>
                  <a:cs typeface="宋体" charset="0"/>
                </a:defRPr>
              </a:lvl1pPr>
              <a:lvl2pPr marL="742950" indent="-285750">
                <a:defRPr sz="2400">
                  <a:solidFill>
                    <a:schemeClr val="tx1"/>
                  </a:solidFill>
                  <a:latin typeface="Times" charset="0"/>
                  <a:ea typeface="宋体" charset="0"/>
                </a:defRPr>
              </a:lvl2pPr>
              <a:lvl3pPr marL="1143000" indent="-228600">
                <a:defRPr sz="2400">
                  <a:solidFill>
                    <a:schemeClr val="tx1"/>
                  </a:solidFill>
                  <a:latin typeface="Times" charset="0"/>
                  <a:ea typeface="宋体" charset="0"/>
                </a:defRPr>
              </a:lvl3pPr>
              <a:lvl4pPr marL="1600200" indent="-228600">
                <a:defRPr sz="2400">
                  <a:solidFill>
                    <a:schemeClr val="tx1"/>
                  </a:solidFill>
                  <a:latin typeface="Times" charset="0"/>
                  <a:ea typeface="宋体" charset="0"/>
                </a:defRPr>
              </a:lvl4pPr>
              <a:lvl5pPr marL="2057400" indent="-228600">
                <a:defRPr sz="2400">
                  <a:solidFill>
                    <a:schemeClr val="tx1"/>
                  </a:solidFill>
                  <a:latin typeface="Times" charset="0"/>
                  <a:ea typeface="宋体" charset="0"/>
                </a:defRPr>
              </a:lvl5pPr>
              <a:lvl6pPr marL="2514600" indent="-228600" eaLnBrk="0" fontAlgn="base" hangingPunct="0">
                <a:spcBef>
                  <a:spcPct val="0"/>
                </a:spcBef>
                <a:spcAft>
                  <a:spcPct val="0"/>
                </a:spcAft>
                <a:defRPr sz="2400">
                  <a:solidFill>
                    <a:schemeClr val="tx1"/>
                  </a:solidFill>
                  <a:latin typeface="Times" charset="0"/>
                  <a:ea typeface="宋体" charset="0"/>
                </a:defRPr>
              </a:lvl6pPr>
              <a:lvl7pPr marL="2971800" indent="-228600" eaLnBrk="0" fontAlgn="base" hangingPunct="0">
                <a:spcBef>
                  <a:spcPct val="0"/>
                </a:spcBef>
                <a:spcAft>
                  <a:spcPct val="0"/>
                </a:spcAft>
                <a:defRPr sz="2400">
                  <a:solidFill>
                    <a:schemeClr val="tx1"/>
                  </a:solidFill>
                  <a:latin typeface="Times" charset="0"/>
                  <a:ea typeface="宋体" charset="0"/>
                </a:defRPr>
              </a:lvl7pPr>
              <a:lvl8pPr marL="3429000" indent="-228600" eaLnBrk="0" fontAlgn="base" hangingPunct="0">
                <a:spcBef>
                  <a:spcPct val="0"/>
                </a:spcBef>
                <a:spcAft>
                  <a:spcPct val="0"/>
                </a:spcAft>
                <a:defRPr sz="2400">
                  <a:solidFill>
                    <a:schemeClr val="tx1"/>
                  </a:solidFill>
                  <a:latin typeface="Times" charset="0"/>
                  <a:ea typeface="宋体" charset="0"/>
                </a:defRPr>
              </a:lvl8pPr>
              <a:lvl9pPr marL="3886200" indent="-228600" eaLnBrk="0" fontAlgn="base" hangingPunct="0">
                <a:spcBef>
                  <a:spcPct val="0"/>
                </a:spcBef>
                <a:spcAft>
                  <a:spcPct val="0"/>
                </a:spcAft>
                <a:defRPr sz="2400">
                  <a:solidFill>
                    <a:schemeClr val="tx1"/>
                  </a:solidFill>
                  <a:latin typeface="Times" charset="0"/>
                  <a:ea typeface="宋体" charset="0"/>
                </a:defRPr>
              </a:lvl9pPr>
            </a:lstStyle>
            <a:p>
              <a:pPr defTabSz="914400" eaLnBrk="0" fontAlgn="base" hangingPunct="0">
                <a:spcBef>
                  <a:spcPct val="0"/>
                </a:spcBef>
                <a:spcAft>
                  <a:spcPct val="0"/>
                </a:spcAft>
              </a:pPr>
              <a:r>
                <a:rPr lang="en-US" altLang="zh-CN" smtClean="0">
                  <a:solidFill>
                    <a:srgbClr val="DADADA"/>
                  </a:solidFill>
                </a:rPr>
                <a:t>w</a:t>
              </a:r>
            </a:p>
          </p:txBody>
        </p:sp>
        <p:sp>
          <p:nvSpPr>
            <p:cNvPr id="69669" name="Text Box 18"/>
            <p:cNvSpPr txBox="1">
              <a:spLocks noChangeArrowheads="1"/>
            </p:cNvSpPr>
            <p:nvPr/>
          </p:nvSpPr>
          <p:spPr bwMode="auto">
            <a:xfrm>
              <a:off x="1399" y="1344"/>
              <a:ext cx="23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2400">
                  <a:solidFill>
                    <a:schemeClr val="tx1"/>
                  </a:solidFill>
                  <a:latin typeface="Times" charset="0"/>
                  <a:ea typeface="宋体" charset="0"/>
                  <a:cs typeface="宋体" charset="0"/>
                </a:defRPr>
              </a:lvl1pPr>
              <a:lvl2pPr marL="742950" indent="-285750">
                <a:defRPr sz="2400">
                  <a:solidFill>
                    <a:schemeClr val="tx1"/>
                  </a:solidFill>
                  <a:latin typeface="Times" charset="0"/>
                  <a:ea typeface="宋体" charset="0"/>
                </a:defRPr>
              </a:lvl2pPr>
              <a:lvl3pPr marL="1143000" indent="-228600">
                <a:defRPr sz="2400">
                  <a:solidFill>
                    <a:schemeClr val="tx1"/>
                  </a:solidFill>
                  <a:latin typeface="Times" charset="0"/>
                  <a:ea typeface="宋体" charset="0"/>
                </a:defRPr>
              </a:lvl3pPr>
              <a:lvl4pPr marL="1600200" indent="-228600">
                <a:defRPr sz="2400">
                  <a:solidFill>
                    <a:schemeClr val="tx1"/>
                  </a:solidFill>
                  <a:latin typeface="Times" charset="0"/>
                  <a:ea typeface="宋体" charset="0"/>
                </a:defRPr>
              </a:lvl4pPr>
              <a:lvl5pPr marL="2057400" indent="-228600">
                <a:defRPr sz="2400">
                  <a:solidFill>
                    <a:schemeClr val="tx1"/>
                  </a:solidFill>
                  <a:latin typeface="Times" charset="0"/>
                  <a:ea typeface="宋体" charset="0"/>
                </a:defRPr>
              </a:lvl5pPr>
              <a:lvl6pPr marL="2514600" indent="-228600" eaLnBrk="0" fontAlgn="base" hangingPunct="0">
                <a:spcBef>
                  <a:spcPct val="0"/>
                </a:spcBef>
                <a:spcAft>
                  <a:spcPct val="0"/>
                </a:spcAft>
                <a:defRPr sz="2400">
                  <a:solidFill>
                    <a:schemeClr val="tx1"/>
                  </a:solidFill>
                  <a:latin typeface="Times" charset="0"/>
                  <a:ea typeface="宋体" charset="0"/>
                </a:defRPr>
              </a:lvl6pPr>
              <a:lvl7pPr marL="2971800" indent="-228600" eaLnBrk="0" fontAlgn="base" hangingPunct="0">
                <a:spcBef>
                  <a:spcPct val="0"/>
                </a:spcBef>
                <a:spcAft>
                  <a:spcPct val="0"/>
                </a:spcAft>
                <a:defRPr sz="2400">
                  <a:solidFill>
                    <a:schemeClr val="tx1"/>
                  </a:solidFill>
                  <a:latin typeface="Times" charset="0"/>
                  <a:ea typeface="宋体" charset="0"/>
                </a:defRPr>
              </a:lvl7pPr>
              <a:lvl8pPr marL="3429000" indent="-228600" eaLnBrk="0" fontAlgn="base" hangingPunct="0">
                <a:spcBef>
                  <a:spcPct val="0"/>
                </a:spcBef>
                <a:spcAft>
                  <a:spcPct val="0"/>
                </a:spcAft>
                <a:defRPr sz="2400">
                  <a:solidFill>
                    <a:schemeClr val="tx1"/>
                  </a:solidFill>
                  <a:latin typeface="Times" charset="0"/>
                  <a:ea typeface="宋体" charset="0"/>
                </a:defRPr>
              </a:lvl8pPr>
              <a:lvl9pPr marL="3886200" indent="-228600" eaLnBrk="0" fontAlgn="base" hangingPunct="0">
                <a:spcBef>
                  <a:spcPct val="0"/>
                </a:spcBef>
                <a:spcAft>
                  <a:spcPct val="0"/>
                </a:spcAft>
                <a:defRPr sz="2400">
                  <a:solidFill>
                    <a:schemeClr val="tx1"/>
                  </a:solidFill>
                  <a:latin typeface="Times" charset="0"/>
                  <a:ea typeface="宋体" charset="0"/>
                </a:defRPr>
              </a:lvl9pPr>
            </a:lstStyle>
            <a:p>
              <a:pPr defTabSz="914400" eaLnBrk="0" fontAlgn="base" hangingPunct="0">
                <a:spcBef>
                  <a:spcPct val="0"/>
                </a:spcBef>
                <a:spcAft>
                  <a:spcPct val="0"/>
                </a:spcAft>
              </a:pPr>
              <a:r>
                <a:rPr lang="en-US" altLang="zh-CN" smtClean="0">
                  <a:solidFill>
                    <a:srgbClr val="DADADA"/>
                  </a:solidFill>
                </a:rPr>
                <a:t>T</a:t>
              </a:r>
            </a:p>
          </p:txBody>
        </p:sp>
      </p:grpSp>
      <p:sp>
        <p:nvSpPr>
          <p:cNvPr id="771091" name="Oval 19"/>
          <p:cNvSpPr>
            <a:spLocks noChangeArrowheads="1"/>
          </p:cNvSpPr>
          <p:nvPr/>
        </p:nvSpPr>
        <p:spPr bwMode="auto">
          <a:xfrm>
            <a:off x="4914900" y="1143000"/>
            <a:ext cx="762000" cy="533400"/>
          </a:xfrm>
          <a:prstGeom prst="ellipse">
            <a:avLst/>
          </a:prstGeom>
          <a:noFill/>
          <a:ln w="38100">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defTabSz="914400" eaLnBrk="0" fontAlgn="base" hangingPunct="0">
              <a:spcBef>
                <a:spcPct val="0"/>
              </a:spcBef>
              <a:spcAft>
                <a:spcPct val="0"/>
              </a:spcAft>
            </a:pPr>
            <a:endParaRPr lang="zh-CN" altLang="en-US" sz="2400" smtClean="0">
              <a:solidFill>
                <a:srgbClr val="DADADA"/>
              </a:solidFill>
              <a:latin typeface="Times" charset="0"/>
              <a:ea typeface="宋体" charset="0"/>
              <a:cs typeface="宋体" charset="0"/>
            </a:endParaRPr>
          </a:p>
        </p:txBody>
      </p:sp>
      <p:sp>
        <p:nvSpPr>
          <p:cNvPr id="771092" name="Line 20"/>
          <p:cNvSpPr>
            <a:spLocks noChangeShapeType="1"/>
          </p:cNvSpPr>
          <p:nvPr/>
        </p:nvSpPr>
        <p:spPr bwMode="auto">
          <a:xfrm>
            <a:off x="5524500" y="1600200"/>
            <a:ext cx="990600" cy="175260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defTabSz="914400" eaLnBrk="0" fontAlgn="base" hangingPunct="0">
              <a:spcBef>
                <a:spcPct val="0"/>
              </a:spcBef>
              <a:spcAft>
                <a:spcPct val="0"/>
              </a:spcAft>
            </a:pPr>
            <a:endParaRPr lang="zh-CN" altLang="en-US" sz="2400" smtClean="0">
              <a:solidFill>
                <a:srgbClr val="DADADA"/>
              </a:solidFill>
              <a:latin typeface="Times" charset="0"/>
              <a:ea typeface="宋体" charset="0"/>
              <a:cs typeface="宋体" charset="0"/>
            </a:endParaRPr>
          </a:p>
        </p:txBody>
      </p:sp>
      <p:sp>
        <p:nvSpPr>
          <p:cNvPr id="771093" name="Text Box 21"/>
          <p:cNvSpPr txBox="1">
            <a:spLocks noChangeArrowheads="1"/>
          </p:cNvSpPr>
          <p:nvPr/>
        </p:nvSpPr>
        <p:spPr bwMode="auto">
          <a:xfrm>
            <a:off x="5676900" y="3221038"/>
            <a:ext cx="2165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2400">
                <a:solidFill>
                  <a:schemeClr val="tx1"/>
                </a:solidFill>
                <a:latin typeface="Times" charset="0"/>
                <a:ea typeface="宋体" charset="0"/>
                <a:cs typeface="宋体" charset="0"/>
              </a:defRPr>
            </a:lvl1pPr>
            <a:lvl2pPr marL="742950" indent="-285750">
              <a:defRPr sz="2400">
                <a:solidFill>
                  <a:schemeClr val="tx1"/>
                </a:solidFill>
                <a:latin typeface="Times" charset="0"/>
                <a:ea typeface="宋体" charset="0"/>
              </a:defRPr>
            </a:lvl2pPr>
            <a:lvl3pPr marL="1143000" indent="-228600">
              <a:defRPr sz="2400">
                <a:solidFill>
                  <a:schemeClr val="tx1"/>
                </a:solidFill>
                <a:latin typeface="Times" charset="0"/>
                <a:ea typeface="宋体" charset="0"/>
              </a:defRPr>
            </a:lvl3pPr>
            <a:lvl4pPr marL="1600200" indent="-228600">
              <a:defRPr sz="2400">
                <a:solidFill>
                  <a:schemeClr val="tx1"/>
                </a:solidFill>
                <a:latin typeface="Times" charset="0"/>
                <a:ea typeface="宋体" charset="0"/>
              </a:defRPr>
            </a:lvl4pPr>
            <a:lvl5pPr marL="2057400" indent="-228600">
              <a:defRPr sz="2400">
                <a:solidFill>
                  <a:schemeClr val="tx1"/>
                </a:solidFill>
                <a:latin typeface="Times" charset="0"/>
                <a:ea typeface="宋体" charset="0"/>
              </a:defRPr>
            </a:lvl5pPr>
            <a:lvl6pPr marL="2514600" indent="-228600" eaLnBrk="0" fontAlgn="base" hangingPunct="0">
              <a:spcBef>
                <a:spcPct val="0"/>
              </a:spcBef>
              <a:spcAft>
                <a:spcPct val="0"/>
              </a:spcAft>
              <a:defRPr sz="2400">
                <a:solidFill>
                  <a:schemeClr val="tx1"/>
                </a:solidFill>
                <a:latin typeface="Times" charset="0"/>
                <a:ea typeface="宋体" charset="0"/>
              </a:defRPr>
            </a:lvl6pPr>
            <a:lvl7pPr marL="2971800" indent="-228600" eaLnBrk="0" fontAlgn="base" hangingPunct="0">
              <a:spcBef>
                <a:spcPct val="0"/>
              </a:spcBef>
              <a:spcAft>
                <a:spcPct val="0"/>
              </a:spcAft>
              <a:defRPr sz="2400">
                <a:solidFill>
                  <a:schemeClr val="tx1"/>
                </a:solidFill>
                <a:latin typeface="Times" charset="0"/>
                <a:ea typeface="宋体" charset="0"/>
              </a:defRPr>
            </a:lvl7pPr>
            <a:lvl8pPr marL="3429000" indent="-228600" eaLnBrk="0" fontAlgn="base" hangingPunct="0">
              <a:spcBef>
                <a:spcPct val="0"/>
              </a:spcBef>
              <a:spcAft>
                <a:spcPct val="0"/>
              </a:spcAft>
              <a:defRPr sz="2400">
                <a:solidFill>
                  <a:schemeClr val="tx1"/>
                </a:solidFill>
                <a:latin typeface="Times" charset="0"/>
                <a:ea typeface="宋体" charset="0"/>
              </a:defRPr>
            </a:lvl8pPr>
            <a:lvl9pPr marL="3886200" indent="-228600" eaLnBrk="0" fontAlgn="base" hangingPunct="0">
              <a:spcBef>
                <a:spcPct val="0"/>
              </a:spcBef>
              <a:spcAft>
                <a:spcPct val="0"/>
              </a:spcAft>
              <a:defRPr sz="2400">
                <a:solidFill>
                  <a:schemeClr val="tx1"/>
                </a:solidFill>
                <a:latin typeface="Times" charset="0"/>
                <a:ea typeface="宋体" charset="0"/>
              </a:defRPr>
            </a:lvl9pPr>
          </a:lstStyle>
          <a:p>
            <a:pPr defTabSz="914400" eaLnBrk="0" fontAlgn="base" hangingPunct="0">
              <a:spcBef>
                <a:spcPct val="0"/>
              </a:spcBef>
              <a:spcAft>
                <a:spcPct val="0"/>
              </a:spcAft>
            </a:pPr>
            <a:r>
              <a:rPr lang="en-US" altLang="zh-CN" smtClean="0">
                <a:solidFill>
                  <a:srgbClr val="DADADA"/>
                </a:solidFill>
                <a:latin typeface="楷体_GB2312" charset="0"/>
                <a:ea typeface="楷体_GB2312" charset="0"/>
                <a:cs typeface="楷体_GB2312" charset="0"/>
              </a:rPr>
              <a:t>BLAST</a:t>
            </a:r>
            <a:r>
              <a:rPr lang="zh-CN" altLang="en-US" smtClean="0">
                <a:solidFill>
                  <a:srgbClr val="DADADA"/>
                </a:solidFill>
                <a:latin typeface="楷体_GB2312" charset="0"/>
                <a:ea typeface="楷体_GB2312" charset="0"/>
                <a:cs typeface="楷体_GB2312" charset="0"/>
              </a:rPr>
              <a:t>可搜索库</a:t>
            </a:r>
          </a:p>
        </p:txBody>
      </p:sp>
      <p:sp>
        <p:nvSpPr>
          <p:cNvPr id="771094" name="Line 22"/>
          <p:cNvSpPr>
            <a:spLocks noChangeShapeType="1"/>
          </p:cNvSpPr>
          <p:nvPr/>
        </p:nvSpPr>
        <p:spPr bwMode="auto">
          <a:xfrm>
            <a:off x="6438900" y="3657600"/>
            <a:ext cx="0" cy="91440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defTabSz="914400" eaLnBrk="0" fontAlgn="base" hangingPunct="0">
              <a:spcBef>
                <a:spcPct val="0"/>
              </a:spcBef>
              <a:spcAft>
                <a:spcPct val="0"/>
              </a:spcAft>
            </a:pPr>
            <a:endParaRPr lang="zh-CN" altLang="en-US" sz="2400" smtClean="0">
              <a:solidFill>
                <a:srgbClr val="DADADA"/>
              </a:solidFill>
              <a:latin typeface="Times" charset="0"/>
              <a:ea typeface="宋体" charset="0"/>
              <a:cs typeface="宋体" charset="0"/>
            </a:endParaRPr>
          </a:p>
        </p:txBody>
      </p:sp>
      <p:sp>
        <p:nvSpPr>
          <p:cNvPr id="771095" name="Line 23"/>
          <p:cNvSpPr>
            <a:spLocks noChangeShapeType="1"/>
          </p:cNvSpPr>
          <p:nvPr/>
        </p:nvSpPr>
        <p:spPr bwMode="auto">
          <a:xfrm>
            <a:off x="5372100" y="4800600"/>
            <a:ext cx="2514600" cy="0"/>
          </a:xfrm>
          <a:prstGeom prst="line">
            <a:avLst/>
          </a:prstGeom>
          <a:noFill/>
          <a:ln w="12700">
            <a:solidFill>
              <a:srgbClr val="0000FF"/>
            </a:solidFill>
            <a:round/>
            <a:headEnd/>
            <a:tailEnd/>
          </a:ln>
          <a:extLst>
            <a:ext uri="{909E8E84-426E-40dd-AFC4-6F175D3DCCD1}">
              <a14:hiddenFill xmlns:a14="http://schemas.microsoft.com/office/drawing/2010/main">
                <a:noFill/>
              </a14:hiddenFill>
            </a:ext>
          </a:extLst>
        </p:spPr>
        <p:txBody>
          <a:bodyPr/>
          <a:lstStyle/>
          <a:p>
            <a:pPr defTabSz="914400" eaLnBrk="0" fontAlgn="base" hangingPunct="0">
              <a:spcBef>
                <a:spcPct val="0"/>
              </a:spcBef>
              <a:spcAft>
                <a:spcPct val="0"/>
              </a:spcAft>
            </a:pPr>
            <a:endParaRPr lang="zh-CN" altLang="en-US" sz="2400" smtClean="0">
              <a:solidFill>
                <a:srgbClr val="DADADA"/>
              </a:solidFill>
              <a:latin typeface="Times" charset="0"/>
              <a:ea typeface="宋体" charset="0"/>
              <a:cs typeface="宋体" charset="0"/>
            </a:endParaRPr>
          </a:p>
        </p:txBody>
      </p:sp>
      <p:sp>
        <p:nvSpPr>
          <p:cNvPr id="771096" name="Line 24"/>
          <p:cNvSpPr>
            <a:spLocks noChangeShapeType="1"/>
          </p:cNvSpPr>
          <p:nvPr/>
        </p:nvSpPr>
        <p:spPr bwMode="auto">
          <a:xfrm>
            <a:off x="5372100" y="5029200"/>
            <a:ext cx="2514600" cy="0"/>
          </a:xfrm>
          <a:prstGeom prst="line">
            <a:avLst/>
          </a:prstGeom>
          <a:noFill/>
          <a:ln w="12700">
            <a:solidFill>
              <a:schemeClr val="tx2"/>
            </a:solidFill>
            <a:round/>
            <a:headEnd/>
            <a:tailEnd/>
          </a:ln>
          <a:extLst>
            <a:ext uri="{909E8E84-426E-40dd-AFC4-6F175D3DCCD1}">
              <a14:hiddenFill xmlns:a14="http://schemas.microsoft.com/office/drawing/2010/main">
                <a:noFill/>
              </a14:hiddenFill>
            </a:ext>
          </a:extLst>
        </p:spPr>
        <p:txBody>
          <a:bodyPr/>
          <a:lstStyle/>
          <a:p>
            <a:pPr defTabSz="914400" eaLnBrk="0" fontAlgn="base" hangingPunct="0">
              <a:spcBef>
                <a:spcPct val="0"/>
              </a:spcBef>
              <a:spcAft>
                <a:spcPct val="0"/>
              </a:spcAft>
            </a:pPr>
            <a:endParaRPr lang="zh-CN" altLang="en-US" sz="2400" smtClean="0">
              <a:solidFill>
                <a:srgbClr val="DADADA"/>
              </a:solidFill>
              <a:latin typeface="Times" charset="0"/>
              <a:ea typeface="宋体" charset="0"/>
              <a:cs typeface="宋体" charset="0"/>
            </a:endParaRPr>
          </a:p>
        </p:txBody>
      </p:sp>
      <p:sp>
        <p:nvSpPr>
          <p:cNvPr id="771097" name="Line 25"/>
          <p:cNvSpPr>
            <a:spLocks noChangeShapeType="1"/>
          </p:cNvSpPr>
          <p:nvPr/>
        </p:nvSpPr>
        <p:spPr bwMode="auto">
          <a:xfrm>
            <a:off x="6362700" y="4800600"/>
            <a:ext cx="381000" cy="0"/>
          </a:xfrm>
          <a:prstGeom prst="line">
            <a:avLst/>
          </a:prstGeom>
          <a:noFill/>
          <a:ln w="12700">
            <a:solidFill>
              <a:schemeClr val="hlink"/>
            </a:solidFill>
            <a:round/>
            <a:headEnd/>
            <a:tailEnd/>
          </a:ln>
          <a:extLst>
            <a:ext uri="{909E8E84-426E-40dd-AFC4-6F175D3DCCD1}">
              <a14:hiddenFill xmlns:a14="http://schemas.microsoft.com/office/drawing/2010/main">
                <a:noFill/>
              </a14:hiddenFill>
            </a:ext>
          </a:extLst>
        </p:spPr>
        <p:txBody>
          <a:bodyPr/>
          <a:lstStyle/>
          <a:p>
            <a:pPr defTabSz="914400" eaLnBrk="0" fontAlgn="base" hangingPunct="0">
              <a:spcBef>
                <a:spcPct val="0"/>
              </a:spcBef>
              <a:spcAft>
                <a:spcPct val="0"/>
              </a:spcAft>
            </a:pPr>
            <a:endParaRPr lang="zh-CN" altLang="en-US" sz="2400" smtClean="0">
              <a:solidFill>
                <a:srgbClr val="DADADA"/>
              </a:solidFill>
              <a:latin typeface="Times" charset="0"/>
              <a:ea typeface="宋体" charset="0"/>
              <a:cs typeface="宋体" charset="0"/>
            </a:endParaRPr>
          </a:p>
        </p:txBody>
      </p:sp>
      <p:sp>
        <p:nvSpPr>
          <p:cNvPr id="771098" name="Line 26"/>
          <p:cNvSpPr>
            <a:spLocks noChangeShapeType="1"/>
          </p:cNvSpPr>
          <p:nvPr/>
        </p:nvSpPr>
        <p:spPr bwMode="auto">
          <a:xfrm flipH="1">
            <a:off x="5905500" y="4724400"/>
            <a:ext cx="457200"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defTabSz="914400" eaLnBrk="0" fontAlgn="base" hangingPunct="0">
              <a:spcBef>
                <a:spcPct val="0"/>
              </a:spcBef>
              <a:spcAft>
                <a:spcPct val="0"/>
              </a:spcAft>
            </a:pPr>
            <a:endParaRPr lang="zh-CN" altLang="en-US" sz="2400" smtClean="0">
              <a:solidFill>
                <a:srgbClr val="DADADA"/>
              </a:solidFill>
              <a:latin typeface="Times" charset="0"/>
              <a:ea typeface="宋体" charset="0"/>
              <a:cs typeface="宋体" charset="0"/>
            </a:endParaRPr>
          </a:p>
        </p:txBody>
      </p:sp>
      <p:sp>
        <p:nvSpPr>
          <p:cNvPr id="771099" name="Line 27"/>
          <p:cNvSpPr>
            <a:spLocks noChangeShapeType="1"/>
          </p:cNvSpPr>
          <p:nvPr/>
        </p:nvSpPr>
        <p:spPr bwMode="auto">
          <a:xfrm>
            <a:off x="6743700" y="4724400"/>
            <a:ext cx="533400"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defTabSz="914400" eaLnBrk="0" fontAlgn="base" hangingPunct="0">
              <a:spcBef>
                <a:spcPct val="0"/>
              </a:spcBef>
              <a:spcAft>
                <a:spcPct val="0"/>
              </a:spcAft>
            </a:pPr>
            <a:endParaRPr lang="zh-CN" altLang="en-US" sz="2400" smtClean="0">
              <a:solidFill>
                <a:srgbClr val="DADADA"/>
              </a:solidFill>
              <a:latin typeface="Times" charset="0"/>
              <a:ea typeface="宋体" charset="0"/>
              <a:cs typeface="宋体" charset="0"/>
            </a:endParaRPr>
          </a:p>
        </p:txBody>
      </p:sp>
      <p:sp>
        <p:nvSpPr>
          <p:cNvPr id="771100" name="Line 28"/>
          <p:cNvSpPr>
            <a:spLocks noChangeShapeType="1"/>
          </p:cNvSpPr>
          <p:nvPr/>
        </p:nvSpPr>
        <p:spPr bwMode="auto">
          <a:xfrm flipH="1">
            <a:off x="4457700" y="5943600"/>
            <a:ext cx="762000"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defTabSz="914400" eaLnBrk="0" fontAlgn="base" hangingPunct="0">
              <a:spcBef>
                <a:spcPct val="0"/>
              </a:spcBef>
              <a:spcAft>
                <a:spcPct val="0"/>
              </a:spcAft>
            </a:pPr>
            <a:endParaRPr lang="zh-CN" altLang="en-US" sz="2400" smtClean="0">
              <a:solidFill>
                <a:srgbClr val="DADADA"/>
              </a:solidFill>
              <a:latin typeface="Times" charset="0"/>
              <a:ea typeface="宋体" charset="0"/>
              <a:cs typeface="宋体" charset="0"/>
            </a:endParaRPr>
          </a:p>
        </p:txBody>
      </p:sp>
      <p:sp>
        <p:nvSpPr>
          <p:cNvPr id="771101" name="Text Box 29"/>
          <p:cNvSpPr txBox="1">
            <a:spLocks noChangeArrowheads="1"/>
          </p:cNvSpPr>
          <p:nvPr/>
        </p:nvSpPr>
        <p:spPr bwMode="auto">
          <a:xfrm>
            <a:off x="3054350" y="5694363"/>
            <a:ext cx="15557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2400">
                <a:solidFill>
                  <a:schemeClr val="tx1"/>
                </a:solidFill>
                <a:latin typeface="Times" charset="0"/>
                <a:ea typeface="宋体" charset="0"/>
                <a:cs typeface="宋体" charset="0"/>
              </a:defRPr>
            </a:lvl1pPr>
            <a:lvl2pPr marL="742950" indent="-285750">
              <a:defRPr sz="2400">
                <a:solidFill>
                  <a:schemeClr val="tx1"/>
                </a:solidFill>
                <a:latin typeface="Times" charset="0"/>
                <a:ea typeface="宋体" charset="0"/>
              </a:defRPr>
            </a:lvl2pPr>
            <a:lvl3pPr marL="1143000" indent="-228600">
              <a:defRPr sz="2400">
                <a:solidFill>
                  <a:schemeClr val="tx1"/>
                </a:solidFill>
                <a:latin typeface="Times" charset="0"/>
                <a:ea typeface="宋体" charset="0"/>
              </a:defRPr>
            </a:lvl3pPr>
            <a:lvl4pPr marL="1600200" indent="-228600">
              <a:defRPr sz="2400">
                <a:solidFill>
                  <a:schemeClr val="tx1"/>
                </a:solidFill>
                <a:latin typeface="Times" charset="0"/>
                <a:ea typeface="宋体" charset="0"/>
              </a:defRPr>
            </a:lvl4pPr>
            <a:lvl5pPr marL="2057400" indent="-228600">
              <a:defRPr sz="2400">
                <a:solidFill>
                  <a:schemeClr val="tx1"/>
                </a:solidFill>
                <a:latin typeface="Times" charset="0"/>
                <a:ea typeface="宋体" charset="0"/>
              </a:defRPr>
            </a:lvl5pPr>
            <a:lvl6pPr marL="2514600" indent="-228600" eaLnBrk="0" fontAlgn="base" hangingPunct="0">
              <a:spcBef>
                <a:spcPct val="0"/>
              </a:spcBef>
              <a:spcAft>
                <a:spcPct val="0"/>
              </a:spcAft>
              <a:defRPr sz="2400">
                <a:solidFill>
                  <a:schemeClr val="tx1"/>
                </a:solidFill>
                <a:latin typeface="Times" charset="0"/>
                <a:ea typeface="宋体" charset="0"/>
              </a:defRPr>
            </a:lvl6pPr>
            <a:lvl7pPr marL="2971800" indent="-228600" eaLnBrk="0" fontAlgn="base" hangingPunct="0">
              <a:spcBef>
                <a:spcPct val="0"/>
              </a:spcBef>
              <a:spcAft>
                <a:spcPct val="0"/>
              </a:spcAft>
              <a:defRPr sz="2400">
                <a:solidFill>
                  <a:schemeClr val="tx1"/>
                </a:solidFill>
                <a:latin typeface="Times" charset="0"/>
                <a:ea typeface="宋体" charset="0"/>
              </a:defRPr>
            </a:lvl7pPr>
            <a:lvl8pPr marL="3429000" indent="-228600" eaLnBrk="0" fontAlgn="base" hangingPunct="0">
              <a:spcBef>
                <a:spcPct val="0"/>
              </a:spcBef>
              <a:spcAft>
                <a:spcPct val="0"/>
              </a:spcAft>
              <a:defRPr sz="2400">
                <a:solidFill>
                  <a:schemeClr val="tx1"/>
                </a:solidFill>
                <a:latin typeface="Times" charset="0"/>
                <a:ea typeface="宋体" charset="0"/>
              </a:defRPr>
            </a:lvl8pPr>
            <a:lvl9pPr marL="3886200" indent="-228600" eaLnBrk="0" fontAlgn="base" hangingPunct="0">
              <a:spcBef>
                <a:spcPct val="0"/>
              </a:spcBef>
              <a:spcAft>
                <a:spcPct val="0"/>
              </a:spcAft>
              <a:defRPr sz="2400">
                <a:solidFill>
                  <a:schemeClr val="tx1"/>
                </a:solidFill>
                <a:latin typeface="Times" charset="0"/>
                <a:ea typeface="宋体" charset="0"/>
              </a:defRPr>
            </a:lvl9pPr>
          </a:lstStyle>
          <a:p>
            <a:pPr defTabSz="914400" eaLnBrk="0" fontAlgn="base" hangingPunct="0">
              <a:spcBef>
                <a:spcPct val="0"/>
              </a:spcBef>
              <a:spcAft>
                <a:spcPct val="0"/>
              </a:spcAft>
            </a:pPr>
            <a:r>
              <a:rPr lang="zh-CN" altLang="en-US" smtClean="0">
                <a:solidFill>
                  <a:srgbClr val="DADADA"/>
                </a:solidFill>
                <a:latin typeface="楷体_GB2312" charset="0"/>
                <a:ea typeface="楷体_GB2312" charset="0"/>
                <a:cs typeface="楷体_GB2312" charset="0"/>
              </a:rPr>
              <a:t>统计计算 </a:t>
            </a:r>
            <a:endParaRPr lang="en-US" altLang="zh-CN" smtClean="0">
              <a:solidFill>
                <a:srgbClr val="DADADA"/>
              </a:solidFill>
              <a:latin typeface="楷体_GB2312" charset="0"/>
              <a:ea typeface="楷体_GB2312" charset="0"/>
              <a:cs typeface="楷体_GB2312" charset="0"/>
            </a:endParaRPr>
          </a:p>
        </p:txBody>
      </p:sp>
      <p:sp>
        <p:nvSpPr>
          <p:cNvPr id="771102" name="Text Box 30"/>
          <p:cNvSpPr txBox="1">
            <a:spLocks noChangeArrowheads="1"/>
          </p:cNvSpPr>
          <p:nvPr/>
        </p:nvSpPr>
        <p:spPr bwMode="auto">
          <a:xfrm>
            <a:off x="2159000" y="5102225"/>
            <a:ext cx="21971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2400">
                <a:solidFill>
                  <a:schemeClr val="tx1"/>
                </a:solidFill>
                <a:latin typeface="Times" charset="0"/>
                <a:ea typeface="宋体" charset="0"/>
                <a:cs typeface="宋体" charset="0"/>
              </a:defRPr>
            </a:lvl1pPr>
            <a:lvl2pPr marL="742950" indent="-285750">
              <a:defRPr sz="2400">
                <a:solidFill>
                  <a:schemeClr val="tx1"/>
                </a:solidFill>
                <a:latin typeface="Times" charset="0"/>
                <a:ea typeface="宋体" charset="0"/>
              </a:defRPr>
            </a:lvl2pPr>
            <a:lvl3pPr marL="1143000" indent="-228600">
              <a:defRPr sz="2400">
                <a:solidFill>
                  <a:schemeClr val="tx1"/>
                </a:solidFill>
                <a:latin typeface="Times" charset="0"/>
                <a:ea typeface="宋体" charset="0"/>
              </a:defRPr>
            </a:lvl3pPr>
            <a:lvl4pPr marL="1600200" indent="-228600">
              <a:defRPr sz="2400">
                <a:solidFill>
                  <a:schemeClr val="tx1"/>
                </a:solidFill>
                <a:latin typeface="Times" charset="0"/>
                <a:ea typeface="宋体" charset="0"/>
              </a:defRPr>
            </a:lvl4pPr>
            <a:lvl5pPr marL="2057400" indent="-228600">
              <a:defRPr sz="2400">
                <a:solidFill>
                  <a:schemeClr val="tx1"/>
                </a:solidFill>
                <a:latin typeface="Times" charset="0"/>
                <a:ea typeface="宋体" charset="0"/>
              </a:defRPr>
            </a:lvl5pPr>
            <a:lvl6pPr marL="2514600" indent="-228600" eaLnBrk="0" fontAlgn="base" hangingPunct="0">
              <a:spcBef>
                <a:spcPct val="0"/>
              </a:spcBef>
              <a:spcAft>
                <a:spcPct val="0"/>
              </a:spcAft>
              <a:defRPr sz="2400">
                <a:solidFill>
                  <a:schemeClr val="tx1"/>
                </a:solidFill>
                <a:latin typeface="Times" charset="0"/>
                <a:ea typeface="宋体" charset="0"/>
              </a:defRPr>
            </a:lvl6pPr>
            <a:lvl7pPr marL="2971800" indent="-228600" eaLnBrk="0" fontAlgn="base" hangingPunct="0">
              <a:spcBef>
                <a:spcPct val="0"/>
              </a:spcBef>
              <a:spcAft>
                <a:spcPct val="0"/>
              </a:spcAft>
              <a:defRPr sz="2400">
                <a:solidFill>
                  <a:schemeClr val="tx1"/>
                </a:solidFill>
                <a:latin typeface="Times" charset="0"/>
                <a:ea typeface="宋体" charset="0"/>
              </a:defRPr>
            </a:lvl7pPr>
            <a:lvl8pPr marL="3429000" indent="-228600" eaLnBrk="0" fontAlgn="base" hangingPunct="0">
              <a:spcBef>
                <a:spcPct val="0"/>
              </a:spcBef>
              <a:spcAft>
                <a:spcPct val="0"/>
              </a:spcAft>
              <a:defRPr sz="2400">
                <a:solidFill>
                  <a:schemeClr val="tx1"/>
                </a:solidFill>
                <a:latin typeface="Times" charset="0"/>
                <a:ea typeface="宋体" charset="0"/>
              </a:defRPr>
            </a:lvl8pPr>
            <a:lvl9pPr marL="3886200" indent="-228600" eaLnBrk="0" fontAlgn="base" hangingPunct="0">
              <a:spcBef>
                <a:spcPct val="0"/>
              </a:spcBef>
              <a:spcAft>
                <a:spcPct val="0"/>
              </a:spcAft>
              <a:defRPr sz="2400">
                <a:solidFill>
                  <a:schemeClr val="tx1"/>
                </a:solidFill>
                <a:latin typeface="Times" charset="0"/>
                <a:ea typeface="宋体" charset="0"/>
              </a:defRPr>
            </a:lvl9pPr>
          </a:lstStyle>
          <a:p>
            <a:pPr defTabSz="914400" eaLnBrk="0" fontAlgn="base" hangingPunct="0">
              <a:spcBef>
                <a:spcPct val="0"/>
              </a:spcBef>
              <a:spcAft>
                <a:spcPct val="0"/>
              </a:spcAft>
            </a:pPr>
            <a:r>
              <a:rPr lang="en-US" altLang="zh-CN" sz="1800" smtClean="0">
                <a:solidFill>
                  <a:srgbClr val="DADADA"/>
                </a:solidFill>
                <a:latin typeface="Times New Roman" charset="0"/>
              </a:rPr>
              <a:t>Neighbourhood Word</a:t>
            </a:r>
          </a:p>
        </p:txBody>
      </p:sp>
      <p:sp>
        <p:nvSpPr>
          <p:cNvPr id="771103" name="Text Box 31"/>
          <p:cNvSpPr txBox="1">
            <a:spLocks noChangeArrowheads="1"/>
          </p:cNvSpPr>
          <p:nvPr/>
        </p:nvSpPr>
        <p:spPr bwMode="auto">
          <a:xfrm>
            <a:off x="7505700" y="4340225"/>
            <a:ext cx="15557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2400">
                <a:solidFill>
                  <a:schemeClr val="tx1"/>
                </a:solidFill>
                <a:latin typeface="Times" charset="0"/>
                <a:ea typeface="宋体" charset="0"/>
                <a:cs typeface="宋体" charset="0"/>
              </a:defRPr>
            </a:lvl1pPr>
            <a:lvl2pPr marL="742950" indent="-285750">
              <a:defRPr sz="2400">
                <a:solidFill>
                  <a:schemeClr val="tx1"/>
                </a:solidFill>
                <a:latin typeface="Times" charset="0"/>
                <a:ea typeface="宋体" charset="0"/>
              </a:defRPr>
            </a:lvl2pPr>
            <a:lvl3pPr marL="1143000" indent="-228600">
              <a:defRPr sz="2400">
                <a:solidFill>
                  <a:schemeClr val="tx1"/>
                </a:solidFill>
                <a:latin typeface="Times" charset="0"/>
                <a:ea typeface="宋体" charset="0"/>
              </a:defRPr>
            </a:lvl3pPr>
            <a:lvl4pPr marL="1600200" indent="-228600">
              <a:defRPr sz="2400">
                <a:solidFill>
                  <a:schemeClr val="tx1"/>
                </a:solidFill>
                <a:latin typeface="Times" charset="0"/>
                <a:ea typeface="宋体" charset="0"/>
              </a:defRPr>
            </a:lvl4pPr>
            <a:lvl5pPr marL="2057400" indent="-228600">
              <a:defRPr sz="2400">
                <a:solidFill>
                  <a:schemeClr val="tx1"/>
                </a:solidFill>
                <a:latin typeface="Times" charset="0"/>
                <a:ea typeface="宋体" charset="0"/>
              </a:defRPr>
            </a:lvl5pPr>
            <a:lvl6pPr marL="2514600" indent="-228600" eaLnBrk="0" fontAlgn="base" hangingPunct="0">
              <a:spcBef>
                <a:spcPct val="0"/>
              </a:spcBef>
              <a:spcAft>
                <a:spcPct val="0"/>
              </a:spcAft>
              <a:defRPr sz="2400">
                <a:solidFill>
                  <a:schemeClr val="tx1"/>
                </a:solidFill>
                <a:latin typeface="Times" charset="0"/>
                <a:ea typeface="宋体" charset="0"/>
              </a:defRPr>
            </a:lvl6pPr>
            <a:lvl7pPr marL="2971800" indent="-228600" eaLnBrk="0" fontAlgn="base" hangingPunct="0">
              <a:spcBef>
                <a:spcPct val="0"/>
              </a:spcBef>
              <a:spcAft>
                <a:spcPct val="0"/>
              </a:spcAft>
              <a:defRPr sz="2400">
                <a:solidFill>
                  <a:schemeClr val="tx1"/>
                </a:solidFill>
                <a:latin typeface="Times" charset="0"/>
                <a:ea typeface="宋体" charset="0"/>
              </a:defRPr>
            </a:lvl7pPr>
            <a:lvl8pPr marL="3429000" indent="-228600" eaLnBrk="0" fontAlgn="base" hangingPunct="0">
              <a:spcBef>
                <a:spcPct val="0"/>
              </a:spcBef>
              <a:spcAft>
                <a:spcPct val="0"/>
              </a:spcAft>
              <a:defRPr sz="2400">
                <a:solidFill>
                  <a:schemeClr val="tx1"/>
                </a:solidFill>
                <a:latin typeface="Times" charset="0"/>
                <a:ea typeface="宋体" charset="0"/>
              </a:defRPr>
            </a:lvl8pPr>
            <a:lvl9pPr marL="3886200" indent="-228600" eaLnBrk="0" fontAlgn="base" hangingPunct="0">
              <a:spcBef>
                <a:spcPct val="0"/>
              </a:spcBef>
              <a:spcAft>
                <a:spcPct val="0"/>
              </a:spcAft>
              <a:defRPr sz="2400">
                <a:solidFill>
                  <a:schemeClr val="tx1"/>
                </a:solidFill>
                <a:latin typeface="Times" charset="0"/>
                <a:ea typeface="宋体" charset="0"/>
              </a:defRPr>
            </a:lvl9pPr>
          </a:lstStyle>
          <a:p>
            <a:pPr defTabSz="914400" eaLnBrk="0" fontAlgn="base" hangingPunct="0">
              <a:spcBef>
                <a:spcPct val="0"/>
              </a:spcBef>
              <a:spcAft>
                <a:spcPct val="0"/>
              </a:spcAft>
            </a:pPr>
            <a:r>
              <a:rPr lang="en-US" altLang="zh-CN" sz="1800" smtClean="0">
                <a:solidFill>
                  <a:srgbClr val="DADADA"/>
                </a:solidFill>
                <a:latin typeface="Times New Roman" charset="0"/>
              </a:rPr>
              <a:t>Hit extension</a:t>
            </a:r>
          </a:p>
          <a:p>
            <a:pPr defTabSz="914400" eaLnBrk="0" fontAlgn="base" hangingPunct="0">
              <a:spcBef>
                <a:spcPct val="0"/>
              </a:spcBef>
              <a:spcAft>
                <a:spcPct val="0"/>
              </a:spcAft>
            </a:pPr>
            <a:r>
              <a:rPr lang="zh-CN" altLang="en-US" sz="1800" smtClean="0">
                <a:solidFill>
                  <a:srgbClr val="DADADA"/>
                </a:solidFill>
                <a:latin typeface="Times New Roman" charset="0"/>
              </a:rPr>
              <a:t>（击中延伸）</a:t>
            </a:r>
          </a:p>
        </p:txBody>
      </p:sp>
      <p:sp>
        <p:nvSpPr>
          <p:cNvPr id="771104" name="Text Box 32"/>
          <p:cNvSpPr txBox="1">
            <a:spLocks noChangeArrowheads="1"/>
          </p:cNvSpPr>
          <p:nvPr/>
        </p:nvSpPr>
        <p:spPr bwMode="auto">
          <a:xfrm>
            <a:off x="5143500" y="5694363"/>
            <a:ext cx="2927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2400">
                <a:solidFill>
                  <a:schemeClr val="tx1"/>
                </a:solidFill>
                <a:latin typeface="Times" charset="0"/>
                <a:ea typeface="宋体" charset="0"/>
                <a:cs typeface="宋体" charset="0"/>
              </a:defRPr>
            </a:lvl1pPr>
            <a:lvl2pPr marL="742950" indent="-285750">
              <a:defRPr sz="2400">
                <a:solidFill>
                  <a:schemeClr val="tx1"/>
                </a:solidFill>
                <a:latin typeface="Times" charset="0"/>
                <a:ea typeface="宋体" charset="0"/>
              </a:defRPr>
            </a:lvl2pPr>
            <a:lvl3pPr marL="1143000" indent="-228600">
              <a:defRPr sz="2400">
                <a:solidFill>
                  <a:schemeClr val="tx1"/>
                </a:solidFill>
                <a:latin typeface="Times" charset="0"/>
                <a:ea typeface="宋体" charset="0"/>
              </a:defRPr>
            </a:lvl3pPr>
            <a:lvl4pPr marL="1600200" indent="-228600">
              <a:defRPr sz="2400">
                <a:solidFill>
                  <a:schemeClr val="tx1"/>
                </a:solidFill>
                <a:latin typeface="Times" charset="0"/>
                <a:ea typeface="宋体" charset="0"/>
              </a:defRPr>
            </a:lvl4pPr>
            <a:lvl5pPr marL="2057400" indent="-228600">
              <a:defRPr sz="2400">
                <a:solidFill>
                  <a:schemeClr val="tx1"/>
                </a:solidFill>
                <a:latin typeface="Times" charset="0"/>
                <a:ea typeface="宋体" charset="0"/>
              </a:defRPr>
            </a:lvl5pPr>
            <a:lvl6pPr marL="2514600" indent="-228600" eaLnBrk="0" fontAlgn="base" hangingPunct="0">
              <a:spcBef>
                <a:spcPct val="0"/>
              </a:spcBef>
              <a:spcAft>
                <a:spcPct val="0"/>
              </a:spcAft>
              <a:defRPr sz="2400">
                <a:solidFill>
                  <a:schemeClr val="tx1"/>
                </a:solidFill>
                <a:latin typeface="Times" charset="0"/>
                <a:ea typeface="宋体" charset="0"/>
              </a:defRPr>
            </a:lvl6pPr>
            <a:lvl7pPr marL="2971800" indent="-228600" eaLnBrk="0" fontAlgn="base" hangingPunct="0">
              <a:spcBef>
                <a:spcPct val="0"/>
              </a:spcBef>
              <a:spcAft>
                <a:spcPct val="0"/>
              </a:spcAft>
              <a:defRPr sz="2400">
                <a:solidFill>
                  <a:schemeClr val="tx1"/>
                </a:solidFill>
                <a:latin typeface="Times" charset="0"/>
                <a:ea typeface="宋体" charset="0"/>
              </a:defRPr>
            </a:lvl7pPr>
            <a:lvl8pPr marL="3429000" indent="-228600" eaLnBrk="0" fontAlgn="base" hangingPunct="0">
              <a:spcBef>
                <a:spcPct val="0"/>
              </a:spcBef>
              <a:spcAft>
                <a:spcPct val="0"/>
              </a:spcAft>
              <a:defRPr sz="2400">
                <a:solidFill>
                  <a:schemeClr val="tx1"/>
                </a:solidFill>
                <a:latin typeface="Times" charset="0"/>
                <a:ea typeface="宋体" charset="0"/>
              </a:defRPr>
            </a:lvl8pPr>
            <a:lvl9pPr marL="3886200" indent="-228600" eaLnBrk="0" fontAlgn="base" hangingPunct="0">
              <a:spcBef>
                <a:spcPct val="0"/>
              </a:spcBef>
              <a:spcAft>
                <a:spcPct val="0"/>
              </a:spcAft>
              <a:defRPr sz="2400">
                <a:solidFill>
                  <a:schemeClr val="tx1"/>
                </a:solidFill>
                <a:latin typeface="Times" charset="0"/>
                <a:ea typeface="宋体" charset="0"/>
              </a:defRPr>
            </a:lvl9pPr>
          </a:lstStyle>
          <a:p>
            <a:pPr defTabSz="914400" eaLnBrk="0" fontAlgn="base" hangingPunct="0">
              <a:spcBef>
                <a:spcPct val="0"/>
              </a:spcBef>
              <a:spcAft>
                <a:spcPct val="0"/>
              </a:spcAft>
            </a:pPr>
            <a:r>
              <a:rPr lang="zh-CN" altLang="en-US" smtClean="0">
                <a:solidFill>
                  <a:srgbClr val="DADADA"/>
                </a:solidFill>
                <a:latin typeface="楷体_GB2312" charset="0"/>
                <a:ea typeface="楷体_GB2312" charset="0"/>
                <a:cs typeface="楷体_GB2312" charset="0"/>
              </a:rPr>
              <a:t>根据阈值决定终止点</a:t>
            </a:r>
          </a:p>
        </p:txBody>
      </p:sp>
      <p:sp>
        <p:nvSpPr>
          <p:cNvPr id="771105" name="Line 33"/>
          <p:cNvSpPr>
            <a:spLocks noChangeShapeType="1"/>
          </p:cNvSpPr>
          <p:nvPr/>
        </p:nvSpPr>
        <p:spPr bwMode="auto">
          <a:xfrm>
            <a:off x="6515100" y="5105400"/>
            <a:ext cx="0" cy="45720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defTabSz="914400" eaLnBrk="0" fontAlgn="base" hangingPunct="0">
              <a:spcBef>
                <a:spcPct val="0"/>
              </a:spcBef>
              <a:spcAft>
                <a:spcPct val="0"/>
              </a:spcAft>
            </a:pPr>
            <a:endParaRPr lang="zh-CN" altLang="en-US" sz="2400" smtClean="0">
              <a:solidFill>
                <a:srgbClr val="DADADA"/>
              </a:solidFill>
              <a:latin typeface="Times" charset="0"/>
              <a:ea typeface="宋体" charset="0"/>
              <a:cs typeface="宋体" charset="0"/>
            </a:endParaRPr>
          </a:p>
        </p:txBody>
      </p:sp>
      <p:sp>
        <p:nvSpPr>
          <p:cNvPr id="771106" name="Text Box 34"/>
          <p:cNvSpPr txBox="1">
            <a:spLocks noChangeArrowheads="1"/>
          </p:cNvSpPr>
          <p:nvPr/>
        </p:nvSpPr>
        <p:spPr bwMode="auto">
          <a:xfrm>
            <a:off x="-38100" y="5715000"/>
            <a:ext cx="20129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2400">
                <a:solidFill>
                  <a:schemeClr val="tx1"/>
                </a:solidFill>
                <a:latin typeface="Times" charset="0"/>
                <a:ea typeface="宋体" charset="0"/>
                <a:cs typeface="宋体" charset="0"/>
              </a:defRPr>
            </a:lvl1pPr>
            <a:lvl2pPr marL="742950" indent="-285750">
              <a:defRPr sz="2400">
                <a:solidFill>
                  <a:schemeClr val="tx1"/>
                </a:solidFill>
                <a:latin typeface="Times" charset="0"/>
                <a:ea typeface="宋体" charset="0"/>
              </a:defRPr>
            </a:lvl2pPr>
            <a:lvl3pPr marL="1143000" indent="-228600">
              <a:defRPr sz="2400">
                <a:solidFill>
                  <a:schemeClr val="tx1"/>
                </a:solidFill>
                <a:latin typeface="Times" charset="0"/>
                <a:ea typeface="宋体" charset="0"/>
              </a:defRPr>
            </a:lvl3pPr>
            <a:lvl4pPr marL="1600200" indent="-228600">
              <a:defRPr sz="2400">
                <a:solidFill>
                  <a:schemeClr val="tx1"/>
                </a:solidFill>
                <a:latin typeface="Times" charset="0"/>
                <a:ea typeface="宋体" charset="0"/>
              </a:defRPr>
            </a:lvl4pPr>
            <a:lvl5pPr marL="2057400" indent="-228600">
              <a:defRPr sz="2400">
                <a:solidFill>
                  <a:schemeClr val="tx1"/>
                </a:solidFill>
                <a:latin typeface="Times" charset="0"/>
                <a:ea typeface="宋体" charset="0"/>
              </a:defRPr>
            </a:lvl5pPr>
            <a:lvl6pPr marL="2514600" indent="-228600" eaLnBrk="0" fontAlgn="base" hangingPunct="0">
              <a:spcBef>
                <a:spcPct val="0"/>
              </a:spcBef>
              <a:spcAft>
                <a:spcPct val="0"/>
              </a:spcAft>
              <a:defRPr sz="2400">
                <a:solidFill>
                  <a:schemeClr val="tx1"/>
                </a:solidFill>
                <a:latin typeface="Times" charset="0"/>
                <a:ea typeface="宋体" charset="0"/>
              </a:defRPr>
            </a:lvl6pPr>
            <a:lvl7pPr marL="2971800" indent="-228600" eaLnBrk="0" fontAlgn="base" hangingPunct="0">
              <a:spcBef>
                <a:spcPct val="0"/>
              </a:spcBef>
              <a:spcAft>
                <a:spcPct val="0"/>
              </a:spcAft>
              <a:defRPr sz="2400">
                <a:solidFill>
                  <a:schemeClr val="tx1"/>
                </a:solidFill>
                <a:latin typeface="Times" charset="0"/>
                <a:ea typeface="宋体" charset="0"/>
              </a:defRPr>
            </a:lvl7pPr>
            <a:lvl8pPr marL="3429000" indent="-228600" eaLnBrk="0" fontAlgn="base" hangingPunct="0">
              <a:spcBef>
                <a:spcPct val="0"/>
              </a:spcBef>
              <a:spcAft>
                <a:spcPct val="0"/>
              </a:spcAft>
              <a:defRPr sz="2400">
                <a:solidFill>
                  <a:schemeClr val="tx1"/>
                </a:solidFill>
                <a:latin typeface="Times" charset="0"/>
                <a:ea typeface="宋体" charset="0"/>
              </a:defRPr>
            </a:lvl8pPr>
            <a:lvl9pPr marL="3886200" indent="-228600" eaLnBrk="0" fontAlgn="base" hangingPunct="0">
              <a:spcBef>
                <a:spcPct val="0"/>
              </a:spcBef>
              <a:spcAft>
                <a:spcPct val="0"/>
              </a:spcAft>
              <a:defRPr sz="2400">
                <a:solidFill>
                  <a:schemeClr val="tx1"/>
                </a:solidFill>
                <a:latin typeface="Times" charset="0"/>
                <a:ea typeface="宋体" charset="0"/>
              </a:defRPr>
            </a:lvl9pPr>
          </a:lstStyle>
          <a:p>
            <a:pPr defTabSz="914400" eaLnBrk="0" fontAlgn="base" hangingPunct="0">
              <a:spcBef>
                <a:spcPct val="0"/>
              </a:spcBef>
              <a:spcAft>
                <a:spcPct val="0"/>
              </a:spcAft>
            </a:pPr>
            <a:r>
              <a:rPr lang="zh-CN" altLang="en-US" smtClean="0">
                <a:solidFill>
                  <a:srgbClr val="DADADA"/>
                </a:solidFill>
                <a:ea typeface="楷体_GB2312" charset="0"/>
                <a:cs typeface="楷体_GB2312" charset="0"/>
              </a:rPr>
              <a:t>生成输出文件</a:t>
            </a:r>
          </a:p>
        </p:txBody>
      </p:sp>
      <p:sp>
        <p:nvSpPr>
          <p:cNvPr id="771107" name="Line 35"/>
          <p:cNvSpPr>
            <a:spLocks noChangeShapeType="1"/>
          </p:cNvSpPr>
          <p:nvPr/>
        </p:nvSpPr>
        <p:spPr bwMode="auto">
          <a:xfrm flipH="1">
            <a:off x="2095500" y="5943600"/>
            <a:ext cx="914400"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defTabSz="914400" eaLnBrk="0" fontAlgn="base" hangingPunct="0">
              <a:spcBef>
                <a:spcPct val="0"/>
              </a:spcBef>
              <a:spcAft>
                <a:spcPct val="0"/>
              </a:spcAft>
            </a:pPr>
            <a:endParaRPr lang="zh-CN" altLang="en-US" sz="2400" smtClean="0">
              <a:solidFill>
                <a:srgbClr val="DADADA"/>
              </a:solidFill>
              <a:latin typeface="Times" charset="0"/>
              <a:ea typeface="宋体" charset="0"/>
              <a:cs typeface="宋体" charset="0"/>
            </a:endParaRPr>
          </a:p>
        </p:txBody>
      </p:sp>
      <p:sp>
        <p:nvSpPr>
          <p:cNvPr id="771108" name="Text Box 36"/>
          <p:cNvSpPr txBox="1">
            <a:spLocks noChangeArrowheads="1"/>
          </p:cNvSpPr>
          <p:nvPr/>
        </p:nvSpPr>
        <p:spPr bwMode="auto">
          <a:xfrm>
            <a:off x="8045450" y="2362200"/>
            <a:ext cx="1098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2400">
                <a:solidFill>
                  <a:schemeClr val="tx1"/>
                </a:solidFill>
                <a:latin typeface="Times" charset="0"/>
                <a:ea typeface="宋体" charset="0"/>
                <a:cs typeface="宋体" charset="0"/>
              </a:defRPr>
            </a:lvl1pPr>
            <a:lvl2pPr marL="742950" indent="-285750">
              <a:defRPr sz="2400">
                <a:solidFill>
                  <a:schemeClr val="tx1"/>
                </a:solidFill>
                <a:latin typeface="Times" charset="0"/>
                <a:ea typeface="宋体" charset="0"/>
              </a:defRPr>
            </a:lvl2pPr>
            <a:lvl3pPr marL="1143000" indent="-228600">
              <a:defRPr sz="2400">
                <a:solidFill>
                  <a:schemeClr val="tx1"/>
                </a:solidFill>
                <a:latin typeface="Times" charset="0"/>
                <a:ea typeface="宋体" charset="0"/>
              </a:defRPr>
            </a:lvl3pPr>
            <a:lvl4pPr marL="1600200" indent="-228600">
              <a:defRPr sz="2400">
                <a:solidFill>
                  <a:schemeClr val="tx1"/>
                </a:solidFill>
                <a:latin typeface="Times" charset="0"/>
                <a:ea typeface="宋体" charset="0"/>
              </a:defRPr>
            </a:lvl4pPr>
            <a:lvl5pPr marL="2057400" indent="-228600">
              <a:defRPr sz="2400">
                <a:solidFill>
                  <a:schemeClr val="tx1"/>
                </a:solidFill>
                <a:latin typeface="Times" charset="0"/>
                <a:ea typeface="宋体" charset="0"/>
              </a:defRPr>
            </a:lvl5pPr>
            <a:lvl6pPr marL="2514600" indent="-228600" eaLnBrk="0" fontAlgn="base" hangingPunct="0">
              <a:spcBef>
                <a:spcPct val="0"/>
              </a:spcBef>
              <a:spcAft>
                <a:spcPct val="0"/>
              </a:spcAft>
              <a:defRPr sz="2400">
                <a:solidFill>
                  <a:schemeClr val="tx1"/>
                </a:solidFill>
                <a:latin typeface="Times" charset="0"/>
                <a:ea typeface="宋体" charset="0"/>
              </a:defRPr>
            </a:lvl6pPr>
            <a:lvl7pPr marL="2971800" indent="-228600" eaLnBrk="0" fontAlgn="base" hangingPunct="0">
              <a:spcBef>
                <a:spcPct val="0"/>
              </a:spcBef>
              <a:spcAft>
                <a:spcPct val="0"/>
              </a:spcAft>
              <a:defRPr sz="2400">
                <a:solidFill>
                  <a:schemeClr val="tx1"/>
                </a:solidFill>
                <a:latin typeface="Times" charset="0"/>
                <a:ea typeface="宋体" charset="0"/>
              </a:defRPr>
            </a:lvl7pPr>
            <a:lvl8pPr marL="3429000" indent="-228600" eaLnBrk="0" fontAlgn="base" hangingPunct="0">
              <a:spcBef>
                <a:spcPct val="0"/>
              </a:spcBef>
              <a:spcAft>
                <a:spcPct val="0"/>
              </a:spcAft>
              <a:defRPr sz="2400">
                <a:solidFill>
                  <a:schemeClr val="tx1"/>
                </a:solidFill>
                <a:latin typeface="Times" charset="0"/>
                <a:ea typeface="宋体" charset="0"/>
              </a:defRPr>
            </a:lvl8pPr>
            <a:lvl9pPr marL="3886200" indent="-228600" eaLnBrk="0" fontAlgn="base" hangingPunct="0">
              <a:spcBef>
                <a:spcPct val="0"/>
              </a:spcBef>
              <a:spcAft>
                <a:spcPct val="0"/>
              </a:spcAft>
              <a:defRPr sz="2400">
                <a:solidFill>
                  <a:schemeClr val="tx1"/>
                </a:solidFill>
                <a:latin typeface="Times" charset="0"/>
                <a:ea typeface="宋体" charset="0"/>
              </a:defRPr>
            </a:lvl9pPr>
          </a:lstStyle>
          <a:p>
            <a:pPr defTabSz="914400" eaLnBrk="0" fontAlgn="base" hangingPunct="0">
              <a:spcBef>
                <a:spcPct val="0"/>
              </a:spcBef>
              <a:spcAft>
                <a:spcPct val="0"/>
              </a:spcAft>
            </a:pPr>
            <a:r>
              <a:rPr lang="zh-CN" altLang="en-US" smtClean="0">
                <a:solidFill>
                  <a:srgbClr val="DADADA"/>
                </a:solidFill>
                <a:ea typeface="楷体_GB2312" charset="0"/>
                <a:cs typeface="楷体_GB2312" charset="0"/>
              </a:rPr>
              <a:t>序列库</a:t>
            </a:r>
          </a:p>
        </p:txBody>
      </p:sp>
      <p:sp>
        <p:nvSpPr>
          <p:cNvPr id="771109" name="Line 37"/>
          <p:cNvSpPr>
            <a:spLocks noChangeShapeType="1"/>
          </p:cNvSpPr>
          <p:nvPr/>
        </p:nvSpPr>
        <p:spPr bwMode="auto">
          <a:xfrm flipH="1">
            <a:off x="6781800" y="2667000"/>
            <a:ext cx="1371600" cy="60960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defTabSz="914400" eaLnBrk="0" fontAlgn="base" hangingPunct="0">
              <a:spcBef>
                <a:spcPct val="0"/>
              </a:spcBef>
              <a:spcAft>
                <a:spcPct val="0"/>
              </a:spcAft>
            </a:pPr>
            <a:endParaRPr lang="zh-CN" altLang="en-US" sz="2400" smtClean="0">
              <a:solidFill>
                <a:srgbClr val="DADADA"/>
              </a:solidFill>
              <a:latin typeface="Times" charset="0"/>
              <a:ea typeface="宋体" charset="0"/>
              <a:cs typeface="宋体" charset="0"/>
            </a:endParaRPr>
          </a:p>
        </p:txBody>
      </p:sp>
      <p:grpSp>
        <p:nvGrpSpPr>
          <p:cNvPr id="5" name="Group 38"/>
          <p:cNvGrpSpPr>
            <a:grpSpLocks/>
          </p:cNvGrpSpPr>
          <p:nvPr/>
        </p:nvGrpSpPr>
        <p:grpSpPr bwMode="auto">
          <a:xfrm>
            <a:off x="233363" y="3276600"/>
            <a:ext cx="1519237" cy="457200"/>
            <a:chOff x="147" y="2064"/>
            <a:chExt cx="957" cy="288"/>
          </a:xfrm>
        </p:grpSpPr>
        <p:sp>
          <p:nvSpPr>
            <p:cNvPr id="69660" name="Line 39"/>
            <p:cNvSpPr>
              <a:spLocks noChangeShapeType="1"/>
            </p:cNvSpPr>
            <p:nvPr/>
          </p:nvSpPr>
          <p:spPr bwMode="auto">
            <a:xfrm>
              <a:off x="147" y="2064"/>
              <a:ext cx="24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914400" eaLnBrk="0" fontAlgn="base" hangingPunct="0">
                <a:spcBef>
                  <a:spcPct val="0"/>
                </a:spcBef>
                <a:spcAft>
                  <a:spcPct val="0"/>
                </a:spcAft>
              </a:pPr>
              <a:endParaRPr lang="zh-CN" altLang="en-US" sz="2400" smtClean="0">
                <a:solidFill>
                  <a:srgbClr val="DADADA"/>
                </a:solidFill>
                <a:latin typeface="Times" charset="0"/>
                <a:ea typeface="宋体" charset="0"/>
                <a:cs typeface="宋体" charset="0"/>
              </a:endParaRPr>
            </a:p>
          </p:txBody>
        </p:sp>
        <p:sp>
          <p:nvSpPr>
            <p:cNvPr id="69661" name="Line 40"/>
            <p:cNvSpPr>
              <a:spLocks noChangeShapeType="1"/>
            </p:cNvSpPr>
            <p:nvPr/>
          </p:nvSpPr>
          <p:spPr bwMode="auto">
            <a:xfrm>
              <a:off x="288" y="2112"/>
              <a:ext cx="19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914400" eaLnBrk="0" fontAlgn="base" hangingPunct="0">
                <a:spcBef>
                  <a:spcPct val="0"/>
                </a:spcBef>
                <a:spcAft>
                  <a:spcPct val="0"/>
                </a:spcAft>
              </a:pPr>
              <a:endParaRPr lang="zh-CN" altLang="en-US" sz="2400" smtClean="0">
                <a:solidFill>
                  <a:srgbClr val="DADADA"/>
                </a:solidFill>
                <a:latin typeface="Times" charset="0"/>
                <a:ea typeface="宋体" charset="0"/>
                <a:cs typeface="宋体" charset="0"/>
              </a:endParaRPr>
            </a:p>
          </p:txBody>
        </p:sp>
        <p:sp>
          <p:nvSpPr>
            <p:cNvPr id="69662" name="Line 41"/>
            <p:cNvSpPr>
              <a:spLocks noChangeShapeType="1"/>
            </p:cNvSpPr>
            <p:nvPr/>
          </p:nvSpPr>
          <p:spPr bwMode="auto">
            <a:xfrm>
              <a:off x="384" y="2160"/>
              <a:ext cx="19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914400" eaLnBrk="0" fontAlgn="base" hangingPunct="0">
                <a:spcBef>
                  <a:spcPct val="0"/>
                </a:spcBef>
                <a:spcAft>
                  <a:spcPct val="0"/>
                </a:spcAft>
              </a:pPr>
              <a:endParaRPr lang="zh-CN" altLang="en-US" sz="2400" smtClean="0">
                <a:solidFill>
                  <a:srgbClr val="DADADA"/>
                </a:solidFill>
                <a:latin typeface="Times" charset="0"/>
                <a:ea typeface="宋体" charset="0"/>
                <a:cs typeface="宋体" charset="0"/>
              </a:endParaRPr>
            </a:p>
          </p:txBody>
        </p:sp>
        <p:sp>
          <p:nvSpPr>
            <p:cNvPr id="69663" name="Line 42"/>
            <p:cNvSpPr>
              <a:spLocks noChangeShapeType="1"/>
            </p:cNvSpPr>
            <p:nvPr/>
          </p:nvSpPr>
          <p:spPr bwMode="auto">
            <a:xfrm>
              <a:off x="516" y="2208"/>
              <a:ext cx="19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914400" eaLnBrk="0" fontAlgn="base" hangingPunct="0">
                <a:spcBef>
                  <a:spcPct val="0"/>
                </a:spcBef>
                <a:spcAft>
                  <a:spcPct val="0"/>
                </a:spcAft>
              </a:pPr>
              <a:endParaRPr lang="zh-CN" altLang="en-US" sz="2400" smtClean="0">
                <a:solidFill>
                  <a:srgbClr val="DADADA"/>
                </a:solidFill>
                <a:latin typeface="Times" charset="0"/>
                <a:ea typeface="宋体" charset="0"/>
                <a:cs typeface="宋体" charset="0"/>
              </a:endParaRPr>
            </a:p>
          </p:txBody>
        </p:sp>
        <p:sp>
          <p:nvSpPr>
            <p:cNvPr id="69664" name="Line 43"/>
            <p:cNvSpPr>
              <a:spLocks noChangeShapeType="1"/>
            </p:cNvSpPr>
            <p:nvPr/>
          </p:nvSpPr>
          <p:spPr bwMode="auto">
            <a:xfrm>
              <a:off x="648" y="2256"/>
              <a:ext cx="19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914400" eaLnBrk="0" fontAlgn="base" hangingPunct="0">
                <a:spcBef>
                  <a:spcPct val="0"/>
                </a:spcBef>
                <a:spcAft>
                  <a:spcPct val="0"/>
                </a:spcAft>
              </a:pPr>
              <a:endParaRPr lang="zh-CN" altLang="en-US" sz="2400" smtClean="0">
                <a:solidFill>
                  <a:srgbClr val="DADADA"/>
                </a:solidFill>
                <a:latin typeface="Times" charset="0"/>
                <a:ea typeface="宋体" charset="0"/>
                <a:cs typeface="宋体" charset="0"/>
              </a:endParaRPr>
            </a:p>
          </p:txBody>
        </p:sp>
        <p:sp>
          <p:nvSpPr>
            <p:cNvPr id="69665" name="Line 44"/>
            <p:cNvSpPr>
              <a:spLocks noChangeShapeType="1"/>
            </p:cNvSpPr>
            <p:nvPr/>
          </p:nvSpPr>
          <p:spPr bwMode="auto">
            <a:xfrm>
              <a:off x="768" y="2304"/>
              <a:ext cx="19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914400" eaLnBrk="0" fontAlgn="base" hangingPunct="0">
                <a:spcBef>
                  <a:spcPct val="0"/>
                </a:spcBef>
                <a:spcAft>
                  <a:spcPct val="0"/>
                </a:spcAft>
              </a:pPr>
              <a:endParaRPr lang="zh-CN" altLang="en-US" sz="2400" smtClean="0">
                <a:solidFill>
                  <a:srgbClr val="DADADA"/>
                </a:solidFill>
                <a:latin typeface="Times" charset="0"/>
                <a:ea typeface="宋体" charset="0"/>
                <a:cs typeface="宋体" charset="0"/>
              </a:endParaRPr>
            </a:p>
          </p:txBody>
        </p:sp>
        <p:sp>
          <p:nvSpPr>
            <p:cNvPr id="69666" name="Line 45"/>
            <p:cNvSpPr>
              <a:spLocks noChangeShapeType="1"/>
            </p:cNvSpPr>
            <p:nvPr/>
          </p:nvSpPr>
          <p:spPr bwMode="auto">
            <a:xfrm>
              <a:off x="912" y="2352"/>
              <a:ext cx="19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914400" eaLnBrk="0" fontAlgn="base" hangingPunct="0">
                <a:spcBef>
                  <a:spcPct val="0"/>
                </a:spcBef>
                <a:spcAft>
                  <a:spcPct val="0"/>
                </a:spcAft>
              </a:pPr>
              <a:endParaRPr lang="zh-CN" altLang="en-US" sz="2400" smtClean="0">
                <a:solidFill>
                  <a:srgbClr val="DADADA"/>
                </a:solidFill>
                <a:latin typeface="Times" charset="0"/>
                <a:ea typeface="宋体" charset="0"/>
                <a:cs typeface="宋体" charset="0"/>
              </a:endParaRPr>
            </a:p>
          </p:txBody>
        </p:sp>
      </p:grpSp>
      <p:sp>
        <p:nvSpPr>
          <p:cNvPr id="69659" name="Text Box 46"/>
          <p:cNvSpPr txBox="1">
            <a:spLocks noChangeArrowheads="1"/>
          </p:cNvSpPr>
          <p:nvPr/>
        </p:nvSpPr>
        <p:spPr bwMode="auto">
          <a:xfrm>
            <a:off x="228600" y="381000"/>
            <a:ext cx="2667000" cy="779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2400">
                <a:solidFill>
                  <a:schemeClr val="tx1"/>
                </a:solidFill>
                <a:latin typeface="Times" charset="0"/>
                <a:ea typeface="宋体" charset="0"/>
                <a:cs typeface="宋体" charset="0"/>
              </a:defRPr>
            </a:lvl1pPr>
            <a:lvl2pPr marL="742950" indent="-285750">
              <a:defRPr sz="2400">
                <a:solidFill>
                  <a:schemeClr val="tx1"/>
                </a:solidFill>
                <a:latin typeface="Times" charset="0"/>
                <a:ea typeface="宋体" charset="0"/>
              </a:defRPr>
            </a:lvl2pPr>
            <a:lvl3pPr marL="1143000" indent="-228600">
              <a:defRPr sz="2400">
                <a:solidFill>
                  <a:schemeClr val="tx1"/>
                </a:solidFill>
                <a:latin typeface="Times" charset="0"/>
                <a:ea typeface="宋体" charset="0"/>
              </a:defRPr>
            </a:lvl3pPr>
            <a:lvl4pPr marL="1600200" indent="-228600">
              <a:defRPr sz="2400">
                <a:solidFill>
                  <a:schemeClr val="tx1"/>
                </a:solidFill>
                <a:latin typeface="Times" charset="0"/>
                <a:ea typeface="宋体" charset="0"/>
              </a:defRPr>
            </a:lvl4pPr>
            <a:lvl5pPr marL="2057400" indent="-228600">
              <a:defRPr sz="2400">
                <a:solidFill>
                  <a:schemeClr val="tx1"/>
                </a:solidFill>
                <a:latin typeface="Times" charset="0"/>
                <a:ea typeface="宋体" charset="0"/>
              </a:defRPr>
            </a:lvl5pPr>
            <a:lvl6pPr marL="2514600" indent="-228600" eaLnBrk="0" fontAlgn="base" hangingPunct="0">
              <a:spcBef>
                <a:spcPct val="0"/>
              </a:spcBef>
              <a:spcAft>
                <a:spcPct val="0"/>
              </a:spcAft>
              <a:defRPr sz="2400">
                <a:solidFill>
                  <a:schemeClr val="tx1"/>
                </a:solidFill>
                <a:latin typeface="Times" charset="0"/>
                <a:ea typeface="宋体" charset="0"/>
              </a:defRPr>
            </a:lvl6pPr>
            <a:lvl7pPr marL="2971800" indent="-228600" eaLnBrk="0" fontAlgn="base" hangingPunct="0">
              <a:spcBef>
                <a:spcPct val="0"/>
              </a:spcBef>
              <a:spcAft>
                <a:spcPct val="0"/>
              </a:spcAft>
              <a:defRPr sz="2400">
                <a:solidFill>
                  <a:schemeClr val="tx1"/>
                </a:solidFill>
                <a:latin typeface="Times" charset="0"/>
                <a:ea typeface="宋体" charset="0"/>
              </a:defRPr>
            </a:lvl7pPr>
            <a:lvl8pPr marL="3429000" indent="-228600" eaLnBrk="0" fontAlgn="base" hangingPunct="0">
              <a:spcBef>
                <a:spcPct val="0"/>
              </a:spcBef>
              <a:spcAft>
                <a:spcPct val="0"/>
              </a:spcAft>
              <a:defRPr sz="2400">
                <a:solidFill>
                  <a:schemeClr val="tx1"/>
                </a:solidFill>
                <a:latin typeface="Times" charset="0"/>
                <a:ea typeface="宋体" charset="0"/>
              </a:defRPr>
            </a:lvl8pPr>
            <a:lvl9pPr marL="3886200" indent="-228600" eaLnBrk="0" fontAlgn="base" hangingPunct="0">
              <a:spcBef>
                <a:spcPct val="0"/>
              </a:spcBef>
              <a:spcAft>
                <a:spcPct val="0"/>
              </a:spcAft>
              <a:defRPr sz="2400">
                <a:solidFill>
                  <a:schemeClr val="tx1"/>
                </a:solidFill>
                <a:latin typeface="Times" charset="0"/>
                <a:ea typeface="宋体" charset="0"/>
              </a:defRPr>
            </a:lvl9pPr>
          </a:lstStyle>
          <a:p>
            <a:pPr defTabSz="914400" eaLnBrk="0" fontAlgn="base" hangingPunct="0">
              <a:spcBef>
                <a:spcPct val="50000"/>
              </a:spcBef>
              <a:spcAft>
                <a:spcPct val="0"/>
              </a:spcAft>
            </a:pPr>
            <a:r>
              <a:rPr lang="en-US" altLang="zh-CN" sz="1800" b="1" smtClean="0">
                <a:solidFill>
                  <a:srgbClr val="DADADA"/>
                </a:solidFill>
              </a:rPr>
              <a:t>W</a:t>
            </a:r>
            <a:r>
              <a:rPr lang="zh-CN" altLang="en-US" sz="1800" b="1" smtClean="0">
                <a:solidFill>
                  <a:srgbClr val="DADADA"/>
                </a:solidFill>
              </a:rPr>
              <a:t>为字长 </a:t>
            </a:r>
            <a:r>
              <a:rPr lang="en-US" altLang="zh-CN" sz="1800" b="1" i="1" smtClean="0">
                <a:solidFill>
                  <a:srgbClr val="DADADA"/>
                </a:solidFill>
              </a:rPr>
              <a:t>e.g.</a:t>
            </a:r>
            <a:r>
              <a:rPr lang="en-US" altLang="zh-CN" sz="1800" b="1" smtClean="0">
                <a:solidFill>
                  <a:srgbClr val="DADADA"/>
                </a:solidFill>
              </a:rPr>
              <a:t>, 2</a:t>
            </a:r>
          </a:p>
          <a:p>
            <a:pPr defTabSz="914400" eaLnBrk="0" fontAlgn="base" hangingPunct="0">
              <a:spcBef>
                <a:spcPct val="50000"/>
              </a:spcBef>
              <a:spcAft>
                <a:spcPct val="0"/>
              </a:spcAft>
            </a:pPr>
            <a:r>
              <a:rPr lang="en-US" altLang="zh-CN" sz="1800" b="1" smtClean="0">
                <a:solidFill>
                  <a:srgbClr val="DADADA"/>
                </a:solidFill>
              </a:rPr>
              <a:t>T</a:t>
            </a:r>
            <a:r>
              <a:rPr lang="zh-CN" altLang="en-US" sz="1800" b="1" smtClean="0">
                <a:solidFill>
                  <a:srgbClr val="DADADA"/>
                </a:solidFill>
              </a:rPr>
              <a:t>为阈值（</a:t>
            </a:r>
            <a:r>
              <a:rPr lang="en-US" altLang="zh-CN" sz="1800" b="1" smtClean="0">
                <a:solidFill>
                  <a:srgbClr val="DADADA"/>
                </a:solidFill>
              </a:rPr>
              <a:t>score) </a:t>
            </a:r>
            <a:r>
              <a:rPr lang="en-US" altLang="zh-CN" sz="1800" b="1" i="1" smtClean="0">
                <a:solidFill>
                  <a:srgbClr val="DADADA"/>
                </a:solidFill>
              </a:rPr>
              <a:t>e.g.</a:t>
            </a:r>
            <a:r>
              <a:rPr lang="en-US" altLang="zh-CN" sz="1800" b="1" smtClean="0">
                <a:solidFill>
                  <a:srgbClr val="DADADA"/>
                </a:solidFill>
              </a:rPr>
              <a:t>, 8</a:t>
            </a:r>
          </a:p>
        </p:txBody>
      </p:sp>
    </p:spTree>
    <p:extLst>
      <p:ext uri="{BB962C8B-B14F-4D97-AF65-F5344CB8AC3E}">
        <p14:creationId xmlns:p14="http://schemas.microsoft.com/office/powerpoint/2010/main" val="308392272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71075"/>
                                        </p:tgtEl>
                                        <p:attrNameLst>
                                          <p:attrName>style.visibility</p:attrName>
                                        </p:attrNameLst>
                                      </p:cBhvr>
                                      <p:to>
                                        <p:strVal val="visible"/>
                                      </p:to>
                                    </p:set>
                                    <p:animEffect transition="in" filter="dissolve">
                                      <p:cBhvr>
                                        <p:cTn id="7" dur="500"/>
                                        <p:tgtEl>
                                          <p:spTgt spid="77107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37"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arn(outVertical)">
                                      <p:cBhvr>
                                        <p:cTn id="12" dur="500"/>
                                        <p:tgtEl>
                                          <p:spTgt spid="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dissolve">
                                      <p:cBhvr>
                                        <p:cTn id="17" dur="500"/>
                                        <p:tgtEl>
                                          <p:spTgt spid="4"/>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dissolve">
                                      <p:cBhvr>
                                        <p:cTn id="22" dur="500"/>
                                        <p:tgtEl>
                                          <p:spTgt spid="2"/>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771102"/>
                                        </p:tgtEl>
                                        <p:attrNameLst>
                                          <p:attrName>style.visibility</p:attrName>
                                        </p:attrNameLst>
                                      </p:cBhvr>
                                      <p:to>
                                        <p:strVal val="visible"/>
                                      </p:to>
                                    </p:set>
                                    <p:animEffect transition="in" filter="dissolve">
                                      <p:cBhvr>
                                        <p:cTn id="27" dur="500"/>
                                        <p:tgtEl>
                                          <p:spTgt spid="771102"/>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9" presetClass="entr" presetSubtype="0" fill="hold" nodeType="click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dissolve">
                                      <p:cBhvr>
                                        <p:cTn id="32" dur="500"/>
                                        <p:tgtEl>
                                          <p:spTgt spid="3"/>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771108"/>
                                        </p:tgtEl>
                                        <p:attrNameLst>
                                          <p:attrName>style.visibility</p:attrName>
                                        </p:attrNameLst>
                                      </p:cBhvr>
                                      <p:to>
                                        <p:strVal val="visible"/>
                                      </p:to>
                                    </p:set>
                                    <p:animEffect transition="in" filter="dissolve">
                                      <p:cBhvr>
                                        <p:cTn id="37" dur="500"/>
                                        <p:tgtEl>
                                          <p:spTgt spid="771108"/>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771109"/>
                                        </p:tgtEl>
                                        <p:attrNameLst>
                                          <p:attrName>style.visibility</p:attrName>
                                        </p:attrNameLst>
                                      </p:cBhvr>
                                      <p:to>
                                        <p:strVal val="visible"/>
                                      </p:to>
                                    </p:set>
                                    <p:animEffect transition="in" filter="dissolve">
                                      <p:cBhvr>
                                        <p:cTn id="42" dur="500"/>
                                        <p:tgtEl>
                                          <p:spTgt spid="771109"/>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9" presetClass="entr" presetSubtype="0" fill="hold" grpId="0" nodeType="clickEffect">
                                  <p:stCondLst>
                                    <p:cond delay="0"/>
                                  </p:stCondLst>
                                  <p:childTnLst>
                                    <p:set>
                                      <p:cBhvr>
                                        <p:cTn id="46" dur="1" fill="hold">
                                          <p:stCondLst>
                                            <p:cond delay="0"/>
                                          </p:stCondLst>
                                        </p:cTn>
                                        <p:tgtEl>
                                          <p:spTgt spid="771093"/>
                                        </p:tgtEl>
                                        <p:attrNameLst>
                                          <p:attrName>style.visibility</p:attrName>
                                        </p:attrNameLst>
                                      </p:cBhvr>
                                      <p:to>
                                        <p:strVal val="visible"/>
                                      </p:to>
                                    </p:set>
                                    <p:animEffect transition="in" filter="dissolve">
                                      <p:cBhvr>
                                        <p:cTn id="47" dur="500"/>
                                        <p:tgtEl>
                                          <p:spTgt spid="771093"/>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9" presetClass="entr" presetSubtype="0" fill="hold" grpId="0" nodeType="clickEffect">
                                  <p:stCondLst>
                                    <p:cond delay="0"/>
                                  </p:stCondLst>
                                  <p:childTnLst>
                                    <p:set>
                                      <p:cBhvr>
                                        <p:cTn id="51" dur="1" fill="hold">
                                          <p:stCondLst>
                                            <p:cond delay="0"/>
                                          </p:stCondLst>
                                        </p:cTn>
                                        <p:tgtEl>
                                          <p:spTgt spid="771091"/>
                                        </p:tgtEl>
                                        <p:attrNameLst>
                                          <p:attrName>style.visibility</p:attrName>
                                        </p:attrNameLst>
                                      </p:cBhvr>
                                      <p:to>
                                        <p:strVal val="visible"/>
                                      </p:to>
                                    </p:set>
                                    <p:animEffect transition="in" filter="dissolve">
                                      <p:cBhvr>
                                        <p:cTn id="52" dur="500"/>
                                        <p:tgtEl>
                                          <p:spTgt spid="771091"/>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9" presetClass="entr" presetSubtype="0" fill="hold" grpId="0" nodeType="clickEffect">
                                  <p:stCondLst>
                                    <p:cond delay="0"/>
                                  </p:stCondLst>
                                  <p:childTnLst>
                                    <p:set>
                                      <p:cBhvr>
                                        <p:cTn id="56" dur="1" fill="hold">
                                          <p:stCondLst>
                                            <p:cond delay="0"/>
                                          </p:stCondLst>
                                        </p:cTn>
                                        <p:tgtEl>
                                          <p:spTgt spid="771092"/>
                                        </p:tgtEl>
                                        <p:attrNameLst>
                                          <p:attrName>style.visibility</p:attrName>
                                        </p:attrNameLst>
                                      </p:cBhvr>
                                      <p:to>
                                        <p:strVal val="visible"/>
                                      </p:to>
                                    </p:set>
                                    <p:animEffect transition="in" filter="dissolve">
                                      <p:cBhvr>
                                        <p:cTn id="57" dur="500"/>
                                        <p:tgtEl>
                                          <p:spTgt spid="771092"/>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9" presetClass="entr" presetSubtype="0" fill="hold" grpId="0" nodeType="clickEffect">
                                  <p:stCondLst>
                                    <p:cond delay="0"/>
                                  </p:stCondLst>
                                  <p:childTnLst>
                                    <p:set>
                                      <p:cBhvr>
                                        <p:cTn id="61" dur="1" fill="hold">
                                          <p:stCondLst>
                                            <p:cond delay="0"/>
                                          </p:stCondLst>
                                        </p:cTn>
                                        <p:tgtEl>
                                          <p:spTgt spid="771094"/>
                                        </p:tgtEl>
                                        <p:attrNameLst>
                                          <p:attrName>style.visibility</p:attrName>
                                        </p:attrNameLst>
                                      </p:cBhvr>
                                      <p:to>
                                        <p:strVal val="visible"/>
                                      </p:to>
                                    </p:set>
                                    <p:animEffect transition="in" filter="dissolve">
                                      <p:cBhvr>
                                        <p:cTn id="62" dur="500"/>
                                        <p:tgtEl>
                                          <p:spTgt spid="771094"/>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9" presetClass="entr" presetSubtype="0" fill="hold" grpId="0" nodeType="clickEffect">
                                  <p:stCondLst>
                                    <p:cond delay="0"/>
                                  </p:stCondLst>
                                  <p:childTnLst>
                                    <p:set>
                                      <p:cBhvr>
                                        <p:cTn id="66" dur="1" fill="hold">
                                          <p:stCondLst>
                                            <p:cond delay="0"/>
                                          </p:stCondLst>
                                        </p:cTn>
                                        <p:tgtEl>
                                          <p:spTgt spid="771095"/>
                                        </p:tgtEl>
                                        <p:attrNameLst>
                                          <p:attrName>style.visibility</p:attrName>
                                        </p:attrNameLst>
                                      </p:cBhvr>
                                      <p:to>
                                        <p:strVal val="visible"/>
                                      </p:to>
                                    </p:set>
                                    <p:animEffect transition="in" filter="dissolve">
                                      <p:cBhvr>
                                        <p:cTn id="67" dur="500"/>
                                        <p:tgtEl>
                                          <p:spTgt spid="771095"/>
                                        </p:tgtEl>
                                      </p:cBhvr>
                                    </p:animEffect>
                                  </p:childTnLst>
                                </p:cTn>
                              </p:par>
                            </p:childTnLst>
                          </p:cTn>
                        </p:par>
                      </p:childTnLst>
                    </p:cTn>
                  </p:par>
                  <p:par>
                    <p:cTn id="68" fill="hold" nodeType="clickPar">
                      <p:stCondLst>
                        <p:cond delay="indefinite"/>
                      </p:stCondLst>
                      <p:childTnLst>
                        <p:par>
                          <p:cTn id="69" fill="hold" nodeType="withGroup">
                            <p:stCondLst>
                              <p:cond delay="0"/>
                            </p:stCondLst>
                            <p:childTnLst>
                              <p:par>
                                <p:cTn id="70" presetID="9" presetClass="entr" presetSubtype="0" fill="hold" grpId="0" nodeType="clickEffect">
                                  <p:stCondLst>
                                    <p:cond delay="0"/>
                                  </p:stCondLst>
                                  <p:childTnLst>
                                    <p:set>
                                      <p:cBhvr>
                                        <p:cTn id="71" dur="1" fill="hold">
                                          <p:stCondLst>
                                            <p:cond delay="0"/>
                                          </p:stCondLst>
                                        </p:cTn>
                                        <p:tgtEl>
                                          <p:spTgt spid="771096"/>
                                        </p:tgtEl>
                                        <p:attrNameLst>
                                          <p:attrName>style.visibility</p:attrName>
                                        </p:attrNameLst>
                                      </p:cBhvr>
                                      <p:to>
                                        <p:strVal val="visible"/>
                                      </p:to>
                                    </p:set>
                                    <p:animEffect transition="in" filter="dissolve">
                                      <p:cBhvr>
                                        <p:cTn id="72" dur="500"/>
                                        <p:tgtEl>
                                          <p:spTgt spid="771096"/>
                                        </p:tgtEl>
                                      </p:cBhvr>
                                    </p:animEffect>
                                  </p:childTnLst>
                                </p:cTn>
                              </p:par>
                            </p:childTnLst>
                          </p:cTn>
                        </p:par>
                      </p:childTnLst>
                    </p:cTn>
                  </p:par>
                  <p:par>
                    <p:cTn id="73" fill="hold" nodeType="clickPar">
                      <p:stCondLst>
                        <p:cond delay="indefinite"/>
                      </p:stCondLst>
                      <p:childTnLst>
                        <p:par>
                          <p:cTn id="74" fill="hold" nodeType="withGroup">
                            <p:stCondLst>
                              <p:cond delay="0"/>
                            </p:stCondLst>
                            <p:childTnLst>
                              <p:par>
                                <p:cTn id="75" presetID="9" presetClass="entr" presetSubtype="0" fill="hold" grpId="0" nodeType="clickEffect">
                                  <p:stCondLst>
                                    <p:cond delay="0"/>
                                  </p:stCondLst>
                                  <p:childTnLst>
                                    <p:set>
                                      <p:cBhvr>
                                        <p:cTn id="76" dur="1" fill="hold">
                                          <p:stCondLst>
                                            <p:cond delay="0"/>
                                          </p:stCondLst>
                                        </p:cTn>
                                        <p:tgtEl>
                                          <p:spTgt spid="771097"/>
                                        </p:tgtEl>
                                        <p:attrNameLst>
                                          <p:attrName>style.visibility</p:attrName>
                                        </p:attrNameLst>
                                      </p:cBhvr>
                                      <p:to>
                                        <p:strVal val="visible"/>
                                      </p:to>
                                    </p:set>
                                    <p:animEffect transition="in" filter="dissolve">
                                      <p:cBhvr>
                                        <p:cTn id="77" dur="500"/>
                                        <p:tgtEl>
                                          <p:spTgt spid="771097"/>
                                        </p:tgtEl>
                                      </p:cBhvr>
                                    </p:animEffect>
                                  </p:childTnLst>
                                </p:cTn>
                              </p:par>
                            </p:childTnLst>
                          </p:cTn>
                        </p:par>
                      </p:childTnLst>
                    </p:cTn>
                  </p:par>
                  <p:par>
                    <p:cTn id="78" fill="hold" nodeType="clickPar">
                      <p:stCondLst>
                        <p:cond delay="indefinite"/>
                      </p:stCondLst>
                      <p:childTnLst>
                        <p:par>
                          <p:cTn id="79" fill="hold" nodeType="withGroup">
                            <p:stCondLst>
                              <p:cond delay="0"/>
                            </p:stCondLst>
                            <p:childTnLst>
                              <p:par>
                                <p:cTn id="80" presetID="9" presetClass="entr" presetSubtype="0" fill="hold" grpId="0" nodeType="clickEffect">
                                  <p:stCondLst>
                                    <p:cond delay="0"/>
                                  </p:stCondLst>
                                  <p:childTnLst>
                                    <p:set>
                                      <p:cBhvr>
                                        <p:cTn id="81" dur="1" fill="hold">
                                          <p:stCondLst>
                                            <p:cond delay="0"/>
                                          </p:stCondLst>
                                        </p:cTn>
                                        <p:tgtEl>
                                          <p:spTgt spid="771098"/>
                                        </p:tgtEl>
                                        <p:attrNameLst>
                                          <p:attrName>style.visibility</p:attrName>
                                        </p:attrNameLst>
                                      </p:cBhvr>
                                      <p:to>
                                        <p:strVal val="visible"/>
                                      </p:to>
                                    </p:set>
                                    <p:animEffect transition="in" filter="dissolve">
                                      <p:cBhvr>
                                        <p:cTn id="82" dur="500"/>
                                        <p:tgtEl>
                                          <p:spTgt spid="771098"/>
                                        </p:tgtEl>
                                      </p:cBhvr>
                                    </p:animEffect>
                                  </p:childTnLst>
                                </p:cTn>
                              </p:par>
                            </p:childTnLst>
                          </p:cTn>
                        </p:par>
                      </p:childTnLst>
                    </p:cTn>
                  </p:par>
                  <p:par>
                    <p:cTn id="83" fill="hold" nodeType="clickPar">
                      <p:stCondLst>
                        <p:cond delay="indefinite"/>
                      </p:stCondLst>
                      <p:childTnLst>
                        <p:par>
                          <p:cTn id="84" fill="hold" nodeType="withGroup">
                            <p:stCondLst>
                              <p:cond delay="0"/>
                            </p:stCondLst>
                            <p:childTnLst>
                              <p:par>
                                <p:cTn id="85" presetID="9" presetClass="entr" presetSubtype="0" fill="hold" grpId="0" nodeType="clickEffect">
                                  <p:stCondLst>
                                    <p:cond delay="0"/>
                                  </p:stCondLst>
                                  <p:childTnLst>
                                    <p:set>
                                      <p:cBhvr>
                                        <p:cTn id="86" dur="1" fill="hold">
                                          <p:stCondLst>
                                            <p:cond delay="0"/>
                                          </p:stCondLst>
                                        </p:cTn>
                                        <p:tgtEl>
                                          <p:spTgt spid="771099"/>
                                        </p:tgtEl>
                                        <p:attrNameLst>
                                          <p:attrName>style.visibility</p:attrName>
                                        </p:attrNameLst>
                                      </p:cBhvr>
                                      <p:to>
                                        <p:strVal val="visible"/>
                                      </p:to>
                                    </p:set>
                                    <p:animEffect transition="in" filter="dissolve">
                                      <p:cBhvr>
                                        <p:cTn id="87" dur="500"/>
                                        <p:tgtEl>
                                          <p:spTgt spid="771099"/>
                                        </p:tgtEl>
                                      </p:cBhvr>
                                    </p:animEffect>
                                  </p:childTnLst>
                                </p:cTn>
                              </p:par>
                            </p:childTnLst>
                          </p:cTn>
                        </p:par>
                      </p:childTnLst>
                    </p:cTn>
                  </p:par>
                  <p:par>
                    <p:cTn id="88" fill="hold" nodeType="clickPar">
                      <p:stCondLst>
                        <p:cond delay="indefinite"/>
                      </p:stCondLst>
                      <p:childTnLst>
                        <p:par>
                          <p:cTn id="89" fill="hold" nodeType="withGroup">
                            <p:stCondLst>
                              <p:cond delay="0"/>
                            </p:stCondLst>
                            <p:childTnLst>
                              <p:par>
                                <p:cTn id="90" presetID="9" presetClass="entr" presetSubtype="0" fill="hold" grpId="0" nodeType="clickEffect">
                                  <p:stCondLst>
                                    <p:cond delay="0"/>
                                  </p:stCondLst>
                                  <p:childTnLst>
                                    <p:set>
                                      <p:cBhvr>
                                        <p:cTn id="91" dur="1" fill="hold">
                                          <p:stCondLst>
                                            <p:cond delay="0"/>
                                          </p:stCondLst>
                                        </p:cTn>
                                        <p:tgtEl>
                                          <p:spTgt spid="771103"/>
                                        </p:tgtEl>
                                        <p:attrNameLst>
                                          <p:attrName>style.visibility</p:attrName>
                                        </p:attrNameLst>
                                      </p:cBhvr>
                                      <p:to>
                                        <p:strVal val="visible"/>
                                      </p:to>
                                    </p:set>
                                    <p:animEffect transition="in" filter="dissolve">
                                      <p:cBhvr>
                                        <p:cTn id="92" dur="500"/>
                                        <p:tgtEl>
                                          <p:spTgt spid="771103"/>
                                        </p:tgtEl>
                                      </p:cBhvr>
                                    </p:animEffect>
                                  </p:childTnLst>
                                </p:cTn>
                              </p:par>
                            </p:childTnLst>
                          </p:cTn>
                        </p:par>
                      </p:childTnLst>
                    </p:cTn>
                  </p:par>
                  <p:par>
                    <p:cTn id="93" fill="hold" nodeType="clickPar">
                      <p:stCondLst>
                        <p:cond delay="indefinite"/>
                      </p:stCondLst>
                      <p:childTnLst>
                        <p:par>
                          <p:cTn id="94" fill="hold" nodeType="withGroup">
                            <p:stCondLst>
                              <p:cond delay="0"/>
                            </p:stCondLst>
                            <p:childTnLst>
                              <p:par>
                                <p:cTn id="95" presetID="9" presetClass="entr" presetSubtype="0" fill="hold" grpId="0" nodeType="clickEffect">
                                  <p:stCondLst>
                                    <p:cond delay="0"/>
                                  </p:stCondLst>
                                  <p:childTnLst>
                                    <p:set>
                                      <p:cBhvr>
                                        <p:cTn id="96" dur="1" fill="hold">
                                          <p:stCondLst>
                                            <p:cond delay="0"/>
                                          </p:stCondLst>
                                        </p:cTn>
                                        <p:tgtEl>
                                          <p:spTgt spid="771105"/>
                                        </p:tgtEl>
                                        <p:attrNameLst>
                                          <p:attrName>style.visibility</p:attrName>
                                        </p:attrNameLst>
                                      </p:cBhvr>
                                      <p:to>
                                        <p:strVal val="visible"/>
                                      </p:to>
                                    </p:set>
                                    <p:animEffect transition="in" filter="dissolve">
                                      <p:cBhvr>
                                        <p:cTn id="97" dur="500"/>
                                        <p:tgtEl>
                                          <p:spTgt spid="771105"/>
                                        </p:tgtEl>
                                      </p:cBhvr>
                                    </p:animEffect>
                                  </p:childTnLst>
                                </p:cTn>
                              </p:par>
                            </p:childTnLst>
                          </p:cTn>
                        </p:par>
                      </p:childTnLst>
                    </p:cTn>
                  </p:par>
                  <p:par>
                    <p:cTn id="98" fill="hold" nodeType="clickPar">
                      <p:stCondLst>
                        <p:cond delay="indefinite"/>
                      </p:stCondLst>
                      <p:childTnLst>
                        <p:par>
                          <p:cTn id="99" fill="hold" nodeType="withGroup">
                            <p:stCondLst>
                              <p:cond delay="0"/>
                            </p:stCondLst>
                            <p:childTnLst>
                              <p:par>
                                <p:cTn id="100" presetID="9" presetClass="entr" presetSubtype="0" fill="hold" grpId="0" nodeType="clickEffect">
                                  <p:stCondLst>
                                    <p:cond delay="0"/>
                                  </p:stCondLst>
                                  <p:childTnLst>
                                    <p:set>
                                      <p:cBhvr>
                                        <p:cTn id="101" dur="1" fill="hold">
                                          <p:stCondLst>
                                            <p:cond delay="0"/>
                                          </p:stCondLst>
                                        </p:cTn>
                                        <p:tgtEl>
                                          <p:spTgt spid="771104"/>
                                        </p:tgtEl>
                                        <p:attrNameLst>
                                          <p:attrName>style.visibility</p:attrName>
                                        </p:attrNameLst>
                                      </p:cBhvr>
                                      <p:to>
                                        <p:strVal val="visible"/>
                                      </p:to>
                                    </p:set>
                                    <p:animEffect transition="in" filter="dissolve">
                                      <p:cBhvr>
                                        <p:cTn id="102" dur="500"/>
                                        <p:tgtEl>
                                          <p:spTgt spid="771104"/>
                                        </p:tgtEl>
                                      </p:cBhvr>
                                    </p:animEffect>
                                  </p:childTnLst>
                                </p:cTn>
                              </p:par>
                            </p:childTnLst>
                          </p:cTn>
                        </p:par>
                      </p:childTnLst>
                    </p:cTn>
                  </p:par>
                  <p:par>
                    <p:cTn id="103" fill="hold" nodeType="clickPar">
                      <p:stCondLst>
                        <p:cond delay="indefinite"/>
                      </p:stCondLst>
                      <p:childTnLst>
                        <p:par>
                          <p:cTn id="104" fill="hold" nodeType="withGroup">
                            <p:stCondLst>
                              <p:cond delay="0"/>
                            </p:stCondLst>
                            <p:childTnLst>
                              <p:par>
                                <p:cTn id="105" presetID="9" presetClass="entr" presetSubtype="0" fill="hold" grpId="0" nodeType="clickEffect">
                                  <p:stCondLst>
                                    <p:cond delay="0"/>
                                  </p:stCondLst>
                                  <p:childTnLst>
                                    <p:set>
                                      <p:cBhvr>
                                        <p:cTn id="106" dur="1" fill="hold">
                                          <p:stCondLst>
                                            <p:cond delay="0"/>
                                          </p:stCondLst>
                                        </p:cTn>
                                        <p:tgtEl>
                                          <p:spTgt spid="771100"/>
                                        </p:tgtEl>
                                        <p:attrNameLst>
                                          <p:attrName>style.visibility</p:attrName>
                                        </p:attrNameLst>
                                      </p:cBhvr>
                                      <p:to>
                                        <p:strVal val="visible"/>
                                      </p:to>
                                    </p:set>
                                    <p:animEffect transition="in" filter="dissolve">
                                      <p:cBhvr>
                                        <p:cTn id="107" dur="500"/>
                                        <p:tgtEl>
                                          <p:spTgt spid="771100"/>
                                        </p:tgtEl>
                                      </p:cBhvr>
                                    </p:animEffect>
                                  </p:childTnLst>
                                </p:cTn>
                              </p:par>
                            </p:childTnLst>
                          </p:cTn>
                        </p:par>
                      </p:childTnLst>
                    </p:cTn>
                  </p:par>
                  <p:par>
                    <p:cTn id="108" fill="hold" nodeType="clickPar">
                      <p:stCondLst>
                        <p:cond delay="indefinite"/>
                      </p:stCondLst>
                      <p:childTnLst>
                        <p:par>
                          <p:cTn id="109" fill="hold" nodeType="withGroup">
                            <p:stCondLst>
                              <p:cond delay="0"/>
                            </p:stCondLst>
                            <p:childTnLst>
                              <p:par>
                                <p:cTn id="110" presetID="9" presetClass="entr" presetSubtype="0" fill="hold" grpId="0" nodeType="clickEffect">
                                  <p:stCondLst>
                                    <p:cond delay="0"/>
                                  </p:stCondLst>
                                  <p:childTnLst>
                                    <p:set>
                                      <p:cBhvr>
                                        <p:cTn id="111" dur="1" fill="hold">
                                          <p:stCondLst>
                                            <p:cond delay="0"/>
                                          </p:stCondLst>
                                        </p:cTn>
                                        <p:tgtEl>
                                          <p:spTgt spid="771101"/>
                                        </p:tgtEl>
                                        <p:attrNameLst>
                                          <p:attrName>style.visibility</p:attrName>
                                        </p:attrNameLst>
                                      </p:cBhvr>
                                      <p:to>
                                        <p:strVal val="visible"/>
                                      </p:to>
                                    </p:set>
                                    <p:animEffect transition="in" filter="dissolve">
                                      <p:cBhvr>
                                        <p:cTn id="112" dur="500"/>
                                        <p:tgtEl>
                                          <p:spTgt spid="771101"/>
                                        </p:tgtEl>
                                      </p:cBhvr>
                                    </p:animEffect>
                                  </p:childTnLst>
                                </p:cTn>
                              </p:par>
                            </p:childTnLst>
                          </p:cTn>
                        </p:par>
                      </p:childTnLst>
                    </p:cTn>
                  </p:par>
                  <p:par>
                    <p:cTn id="113" fill="hold" nodeType="clickPar">
                      <p:stCondLst>
                        <p:cond delay="indefinite"/>
                      </p:stCondLst>
                      <p:childTnLst>
                        <p:par>
                          <p:cTn id="114" fill="hold" nodeType="withGroup">
                            <p:stCondLst>
                              <p:cond delay="0"/>
                            </p:stCondLst>
                            <p:childTnLst>
                              <p:par>
                                <p:cTn id="115" presetID="9" presetClass="entr" presetSubtype="0" fill="hold" grpId="0" nodeType="clickEffect">
                                  <p:stCondLst>
                                    <p:cond delay="0"/>
                                  </p:stCondLst>
                                  <p:childTnLst>
                                    <p:set>
                                      <p:cBhvr>
                                        <p:cTn id="116" dur="1" fill="hold">
                                          <p:stCondLst>
                                            <p:cond delay="0"/>
                                          </p:stCondLst>
                                        </p:cTn>
                                        <p:tgtEl>
                                          <p:spTgt spid="771107"/>
                                        </p:tgtEl>
                                        <p:attrNameLst>
                                          <p:attrName>style.visibility</p:attrName>
                                        </p:attrNameLst>
                                      </p:cBhvr>
                                      <p:to>
                                        <p:strVal val="visible"/>
                                      </p:to>
                                    </p:set>
                                    <p:animEffect transition="in" filter="dissolve">
                                      <p:cBhvr>
                                        <p:cTn id="117" dur="500"/>
                                        <p:tgtEl>
                                          <p:spTgt spid="771107"/>
                                        </p:tgtEl>
                                      </p:cBhvr>
                                    </p:animEffect>
                                  </p:childTnLst>
                                </p:cTn>
                              </p:par>
                            </p:childTnLst>
                          </p:cTn>
                        </p:par>
                      </p:childTnLst>
                    </p:cTn>
                  </p:par>
                  <p:par>
                    <p:cTn id="118" fill="hold" nodeType="clickPar">
                      <p:stCondLst>
                        <p:cond delay="indefinite"/>
                      </p:stCondLst>
                      <p:childTnLst>
                        <p:par>
                          <p:cTn id="119" fill="hold" nodeType="withGroup">
                            <p:stCondLst>
                              <p:cond delay="0"/>
                            </p:stCondLst>
                            <p:childTnLst>
                              <p:par>
                                <p:cTn id="120" presetID="9" presetClass="entr" presetSubtype="0" fill="hold" grpId="0" nodeType="clickEffect">
                                  <p:stCondLst>
                                    <p:cond delay="0"/>
                                  </p:stCondLst>
                                  <p:childTnLst>
                                    <p:set>
                                      <p:cBhvr>
                                        <p:cTn id="121" dur="1" fill="hold">
                                          <p:stCondLst>
                                            <p:cond delay="0"/>
                                          </p:stCondLst>
                                        </p:cTn>
                                        <p:tgtEl>
                                          <p:spTgt spid="771106"/>
                                        </p:tgtEl>
                                        <p:attrNameLst>
                                          <p:attrName>style.visibility</p:attrName>
                                        </p:attrNameLst>
                                      </p:cBhvr>
                                      <p:to>
                                        <p:strVal val="visible"/>
                                      </p:to>
                                    </p:set>
                                    <p:animEffect transition="in" filter="dissolve">
                                      <p:cBhvr>
                                        <p:cTn id="122" dur="500"/>
                                        <p:tgtEl>
                                          <p:spTgt spid="7711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1075" grpId="0" autoUpdateAnimBg="0"/>
      <p:bldP spid="771091" grpId="0" animBg="1"/>
      <p:bldP spid="771092" grpId="0" animBg="1"/>
      <p:bldP spid="771093" grpId="0" autoUpdateAnimBg="0"/>
      <p:bldP spid="771094" grpId="0" animBg="1"/>
      <p:bldP spid="771095" grpId="0" animBg="1"/>
      <p:bldP spid="771096" grpId="0" animBg="1"/>
      <p:bldP spid="771097" grpId="0" animBg="1"/>
      <p:bldP spid="771098" grpId="0" animBg="1"/>
      <p:bldP spid="771099" grpId="0" animBg="1"/>
      <p:bldP spid="771100" grpId="0" animBg="1"/>
      <p:bldP spid="771101" grpId="0" autoUpdateAnimBg="0"/>
      <p:bldP spid="771102" grpId="0" autoUpdateAnimBg="0"/>
      <p:bldP spid="771103" grpId="0" autoUpdateAnimBg="0"/>
      <p:bldP spid="771104" grpId="0" autoUpdateAnimBg="0"/>
      <p:bldP spid="771105" grpId="0" animBg="1"/>
      <p:bldP spid="771106" grpId="0" autoUpdateAnimBg="0"/>
      <p:bldP spid="771107" grpId="0" animBg="1"/>
      <p:bldP spid="771108" grpId="0" autoUpdateAnimBg="0"/>
      <p:bldP spid="771109"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658" name="Picture 2" descr="blast_index"/>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1066800"/>
            <a:ext cx="8153400" cy="5468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3123" name="Rectangle 3"/>
          <p:cNvSpPr>
            <a:spLocks noGrp="1" noChangeArrowheads="1"/>
          </p:cNvSpPr>
          <p:nvPr>
            <p:ph type="title"/>
          </p:nvPr>
        </p:nvSpPr>
        <p:spPr>
          <a:xfrm>
            <a:off x="1143000" y="0"/>
            <a:ext cx="6908800" cy="1143000"/>
          </a:xfrm>
        </p:spPr>
        <p:txBody>
          <a:bodyPr/>
          <a:lstStyle/>
          <a:p>
            <a:r>
              <a:rPr lang="en-US" altLang="zh-CN" sz="2800">
                <a:latin typeface="Times" charset="0"/>
                <a:cs typeface="宋体" charset="0"/>
              </a:rPr>
              <a:t>http://www.ncbi.nlm.nih.gov/BLAST</a:t>
            </a:r>
          </a:p>
        </p:txBody>
      </p:sp>
      <p:sp>
        <p:nvSpPr>
          <p:cNvPr id="773124" name="Line 4"/>
          <p:cNvSpPr>
            <a:spLocks noChangeShapeType="1"/>
          </p:cNvSpPr>
          <p:nvPr/>
        </p:nvSpPr>
        <p:spPr bwMode="auto">
          <a:xfrm>
            <a:off x="5014913" y="4329113"/>
            <a:ext cx="485775" cy="1587"/>
          </a:xfrm>
          <a:prstGeom prst="line">
            <a:avLst/>
          </a:prstGeom>
          <a:noFill/>
          <a:ln w="38100">
            <a:solidFill>
              <a:schemeClr val="hlink"/>
            </a:solidFill>
            <a:round/>
            <a:headEnd/>
            <a:tailEnd/>
          </a:ln>
          <a:extLst>
            <a:ext uri="{909E8E84-426E-40dd-AFC4-6F175D3DCCD1}">
              <a14:hiddenFill xmlns:a14="http://schemas.microsoft.com/office/drawing/2010/main">
                <a:noFill/>
              </a14:hiddenFill>
            </a:ext>
          </a:extLst>
        </p:spPr>
        <p:txBody>
          <a:bodyPr/>
          <a:lstStyle/>
          <a:p>
            <a:pPr defTabSz="914400" eaLnBrk="0" fontAlgn="base" hangingPunct="0">
              <a:spcBef>
                <a:spcPct val="0"/>
              </a:spcBef>
              <a:spcAft>
                <a:spcPct val="0"/>
              </a:spcAft>
            </a:pPr>
            <a:endParaRPr lang="zh-CN" altLang="en-US" sz="2400" smtClean="0">
              <a:solidFill>
                <a:srgbClr val="DADADA"/>
              </a:solidFill>
              <a:latin typeface="Times" charset="0"/>
              <a:ea typeface="宋体" charset="0"/>
              <a:cs typeface="宋体" charset="0"/>
            </a:endParaRPr>
          </a:p>
        </p:txBody>
      </p:sp>
      <p:sp>
        <p:nvSpPr>
          <p:cNvPr id="773125" name="Line 5"/>
          <p:cNvSpPr>
            <a:spLocks noChangeShapeType="1"/>
          </p:cNvSpPr>
          <p:nvPr/>
        </p:nvSpPr>
        <p:spPr bwMode="auto">
          <a:xfrm>
            <a:off x="7315200" y="2619375"/>
            <a:ext cx="457200" cy="1588"/>
          </a:xfrm>
          <a:prstGeom prst="line">
            <a:avLst/>
          </a:prstGeom>
          <a:noFill/>
          <a:ln w="38100">
            <a:solidFill>
              <a:schemeClr val="hlink"/>
            </a:solidFill>
            <a:round/>
            <a:headEnd/>
            <a:tailEnd/>
          </a:ln>
          <a:extLst>
            <a:ext uri="{909E8E84-426E-40dd-AFC4-6F175D3DCCD1}">
              <a14:hiddenFill xmlns:a14="http://schemas.microsoft.com/office/drawing/2010/main">
                <a:noFill/>
              </a14:hiddenFill>
            </a:ext>
          </a:extLst>
        </p:spPr>
        <p:txBody>
          <a:bodyPr/>
          <a:lstStyle/>
          <a:p>
            <a:pPr defTabSz="914400" eaLnBrk="0" fontAlgn="base" hangingPunct="0">
              <a:spcBef>
                <a:spcPct val="0"/>
              </a:spcBef>
              <a:spcAft>
                <a:spcPct val="0"/>
              </a:spcAft>
            </a:pPr>
            <a:endParaRPr lang="zh-CN" altLang="en-US" sz="2400" smtClean="0">
              <a:solidFill>
                <a:srgbClr val="DADADA"/>
              </a:solidFill>
              <a:latin typeface="Times" charset="0"/>
              <a:ea typeface="宋体" charset="0"/>
              <a:cs typeface="宋体" charset="0"/>
            </a:endParaRPr>
          </a:p>
        </p:txBody>
      </p:sp>
      <p:sp>
        <p:nvSpPr>
          <p:cNvPr id="773126" name="Line 6"/>
          <p:cNvSpPr>
            <a:spLocks noChangeShapeType="1"/>
          </p:cNvSpPr>
          <p:nvPr/>
        </p:nvSpPr>
        <p:spPr bwMode="auto">
          <a:xfrm>
            <a:off x="4495800" y="3048000"/>
            <a:ext cx="533400" cy="1588"/>
          </a:xfrm>
          <a:prstGeom prst="line">
            <a:avLst/>
          </a:prstGeom>
          <a:noFill/>
          <a:ln w="38100">
            <a:solidFill>
              <a:schemeClr val="hlink"/>
            </a:solidFill>
            <a:round/>
            <a:headEnd/>
            <a:tailEnd/>
          </a:ln>
          <a:extLst>
            <a:ext uri="{909E8E84-426E-40dd-AFC4-6F175D3DCCD1}">
              <a14:hiddenFill xmlns:a14="http://schemas.microsoft.com/office/drawing/2010/main">
                <a:noFill/>
              </a14:hiddenFill>
            </a:ext>
          </a:extLst>
        </p:spPr>
        <p:txBody>
          <a:bodyPr/>
          <a:lstStyle/>
          <a:p>
            <a:pPr defTabSz="914400" eaLnBrk="0" fontAlgn="base" hangingPunct="0">
              <a:spcBef>
                <a:spcPct val="0"/>
              </a:spcBef>
              <a:spcAft>
                <a:spcPct val="0"/>
              </a:spcAft>
            </a:pPr>
            <a:endParaRPr lang="zh-CN" altLang="en-US" sz="2400" smtClean="0">
              <a:solidFill>
                <a:srgbClr val="DADADA"/>
              </a:solidFill>
              <a:latin typeface="Times" charset="0"/>
              <a:ea typeface="宋体" charset="0"/>
              <a:cs typeface="宋体" charset="0"/>
            </a:endParaRPr>
          </a:p>
        </p:txBody>
      </p:sp>
      <p:sp>
        <p:nvSpPr>
          <p:cNvPr id="773127" name="Line 7"/>
          <p:cNvSpPr>
            <a:spLocks noChangeShapeType="1"/>
          </p:cNvSpPr>
          <p:nvPr/>
        </p:nvSpPr>
        <p:spPr bwMode="auto">
          <a:xfrm>
            <a:off x="5000625" y="4543425"/>
            <a:ext cx="485775" cy="1588"/>
          </a:xfrm>
          <a:prstGeom prst="line">
            <a:avLst/>
          </a:prstGeom>
          <a:noFill/>
          <a:ln w="38100">
            <a:solidFill>
              <a:schemeClr val="hlink"/>
            </a:solidFill>
            <a:round/>
            <a:headEnd/>
            <a:tailEnd/>
          </a:ln>
          <a:extLst>
            <a:ext uri="{909E8E84-426E-40dd-AFC4-6F175D3DCCD1}">
              <a14:hiddenFill xmlns:a14="http://schemas.microsoft.com/office/drawing/2010/main">
                <a:noFill/>
              </a14:hiddenFill>
            </a:ext>
          </a:extLst>
        </p:spPr>
        <p:txBody>
          <a:bodyPr/>
          <a:lstStyle/>
          <a:p>
            <a:pPr defTabSz="914400" eaLnBrk="0" fontAlgn="base" hangingPunct="0">
              <a:spcBef>
                <a:spcPct val="0"/>
              </a:spcBef>
              <a:spcAft>
                <a:spcPct val="0"/>
              </a:spcAft>
            </a:pPr>
            <a:endParaRPr lang="zh-CN" altLang="en-US" sz="2400" smtClean="0">
              <a:solidFill>
                <a:srgbClr val="DADADA"/>
              </a:solidFill>
              <a:latin typeface="Times" charset="0"/>
              <a:ea typeface="宋体" charset="0"/>
              <a:cs typeface="宋体" charset="0"/>
            </a:endParaRPr>
          </a:p>
        </p:txBody>
      </p:sp>
      <p:sp>
        <p:nvSpPr>
          <p:cNvPr id="773128" name="Line 8"/>
          <p:cNvSpPr>
            <a:spLocks noChangeShapeType="1"/>
          </p:cNvSpPr>
          <p:nvPr/>
        </p:nvSpPr>
        <p:spPr bwMode="auto">
          <a:xfrm>
            <a:off x="2743200" y="4910138"/>
            <a:ext cx="485775" cy="1587"/>
          </a:xfrm>
          <a:prstGeom prst="line">
            <a:avLst/>
          </a:prstGeom>
          <a:noFill/>
          <a:ln w="38100">
            <a:solidFill>
              <a:schemeClr val="hlink"/>
            </a:solidFill>
            <a:round/>
            <a:headEnd/>
            <a:tailEnd/>
          </a:ln>
          <a:extLst>
            <a:ext uri="{909E8E84-426E-40dd-AFC4-6F175D3DCCD1}">
              <a14:hiddenFill xmlns:a14="http://schemas.microsoft.com/office/drawing/2010/main">
                <a:noFill/>
              </a14:hiddenFill>
            </a:ext>
          </a:extLst>
        </p:spPr>
        <p:txBody>
          <a:bodyPr/>
          <a:lstStyle/>
          <a:p>
            <a:pPr defTabSz="914400" eaLnBrk="0" fontAlgn="base" hangingPunct="0">
              <a:spcBef>
                <a:spcPct val="0"/>
              </a:spcBef>
              <a:spcAft>
                <a:spcPct val="0"/>
              </a:spcAft>
            </a:pPr>
            <a:endParaRPr lang="zh-CN" altLang="en-US" sz="2400" smtClean="0">
              <a:solidFill>
                <a:srgbClr val="DADADA"/>
              </a:solidFill>
              <a:latin typeface="Times" charset="0"/>
              <a:ea typeface="宋体" charset="0"/>
              <a:cs typeface="宋体" charset="0"/>
            </a:endParaRPr>
          </a:p>
        </p:txBody>
      </p:sp>
    </p:spTree>
    <p:extLst>
      <p:ext uri="{BB962C8B-B14F-4D97-AF65-F5344CB8AC3E}">
        <p14:creationId xmlns:p14="http://schemas.microsoft.com/office/powerpoint/2010/main" val="331236777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42" fill="hold" grpId="0" nodeType="clickEffect">
                                  <p:stCondLst>
                                    <p:cond delay="0"/>
                                  </p:stCondLst>
                                  <p:childTnLst>
                                    <p:set>
                                      <p:cBhvr>
                                        <p:cTn id="6" dur="1" fill="hold">
                                          <p:stCondLst>
                                            <p:cond delay="0"/>
                                          </p:stCondLst>
                                        </p:cTn>
                                        <p:tgtEl>
                                          <p:spTgt spid="773126"/>
                                        </p:tgtEl>
                                        <p:attrNameLst>
                                          <p:attrName>style.visibility</p:attrName>
                                        </p:attrNameLst>
                                      </p:cBhvr>
                                      <p:to>
                                        <p:strVal val="visible"/>
                                      </p:to>
                                    </p:set>
                                    <p:animEffect transition="in" filter="barn(outHorizontal)">
                                      <p:cBhvr>
                                        <p:cTn id="7" dur="500"/>
                                        <p:tgtEl>
                                          <p:spTgt spid="77312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42" fill="hold" grpId="0" nodeType="clickEffect">
                                  <p:stCondLst>
                                    <p:cond delay="0"/>
                                  </p:stCondLst>
                                  <p:childTnLst>
                                    <p:set>
                                      <p:cBhvr>
                                        <p:cTn id="11" dur="1" fill="hold">
                                          <p:stCondLst>
                                            <p:cond delay="0"/>
                                          </p:stCondLst>
                                        </p:cTn>
                                        <p:tgtEl>
                                          <p:spTgt spid="773124"/>
                                        </p:tgtEl>
                                        <p:attrNameLst>
                                          <p:attrName>style.visibility</p:attrName>
                                        </p:attrNameLst>
                                      </p:cBhvr>
                                      <p:to>
                                        <p:strVal val="visible"/>
                                      </p:to>
                                    </p:set>
                                    <p:animEffect transition="in" filter="barn(outHorizontal)">
                                      <p:cBhvr>
                                        <p:cTn id="12" dur="500"/>
                                        <p:tgtEl>
                                          <p:spTgt spid="77312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6" presetClass="entr" presetSubtype="42" fill="hold" grpId="0" nodeType="clickEffect">
                                  <p:stCondLst>
                                    <p:cond delay="0"/>
                                  </p:stCondLst>
                                  <p:childTnLst>
                                    <p:set>
                                      <p:cBhvr>
                                        <p:cTn id="16" dur="1" fill="hold">
                                          <p:stCondLst>
                                            <p:cond delay="0"/>
                                          </p:stCondLst>
                                        </p:cTn>
                                        <p:tgtEl>
                                          <p:spTgt spid="773127"/>
                                        </p:tgtEl>
                                        <p:attrNameLst>
                                          <p:attrName>style.visibility</p:attrName>
                                        </p:attrNameLst>
                                      </p:cBhvr>
                                      <p:to>
                                        <p:strVal val="visible"/>
                                      </p:to>
                                    </p:set>
                                    <p:animEffect transition="in" filter="barn(outHorizontal)">
                                      <p:cBhvr>
                                        <p:cTn id="17" dur="500"/>
                                        <p:tgtEl>
                                          <p:spTgt spid="773127"/>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6" presetClass="entr" presetSubtype="42" fill="hold" grpId="0" nodeType="clickEffect">
                                  <p:stCondLst>
                                    <p:cond delay="0"/>
                                  </p:stCondLst>
                                  <p:childTnLst>
                                    <p:set>
                                      <p:cBhvr>
                                        <p:cTn id="21" dur="1" fill="hold">
                                          <p:stCondLst>
                                            <p:cond delay="0"/>
                                          </p:stCondLst>
                                        </p:cTn>
                                        <p:tgtEl>
                                          <p:spTgt spid="773128"/>
                                        </p:tgtEl>
                                        <p:attrNameLst>
                                          <p:attrName>style.visibility</p:attrName>
                                        </p:attrNameLst>
                                      </p:cBhvr>
                                      <p:to>
                                        <p:strVal val="visible"/>
                                      </p:to>
                                    </p:set>
                                    <p:animEffect transition="in" filter="barn(outHorizontal)">
                                      <p:cBhvr>
                                        <p:cTn id="22" dur="500"/>
                                        <p:tgtEl>
                                          <p:spTgt spid="773128"/>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6" presetClass="entr" presetSubtype="42" fill="hold" grpId="0" nodeType="clickEffect">
                                  <p:stCondLst>
                                    <p:cond delay="0"/>
                                  </p:stCondLst>
                                  <p:childTnLst>
                                    <p:set>
                                      <p:cBhvr>
                                        <p:cTn id="26" dur="1" fill="hold">
                                          <p:stCondLst>
                                            <p:cond delay="0"/>
                                          </p:stCondLst>
                                        </p:cTn>
                                        <p:tgtEl>
                                          <p:spTgt spid="773125"/>
                                        </p:tgtEl>
                                        <p:attrNameLst>
                                          <p:attrName>style.visibility</p:attrName>
                                        </p:attrNameLst>
                                      </p:cBhvr>
                                      <p:to>
                                        <p:strVal val="visible"/>
                                      </p:to>
                                    </p:set>
                                    <p:animEffect transition="in" filter="barn(outHorizontal)">
                                      <p:cBhvr>
                                        <p:cTn id="27" dur="500"/>
                                        <p:tgtEl>
                                          <p:spTgt spid="7731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3124" grpId="0" animBg="1"/>
      <p:bldP spid="773125" grpId="0" animBg="1"/>
      <p:bldP spid="773126" grpId="0" animBg="1"/>
      <p:bldP spid="773127" grpId="0" animBg="1"/>
      <p:bldP spid="773128"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346200"/>
            <a:ext cx="9144000" cy="482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71683" name="Text Box 3"/>
          <p:cNvSpPr txBox="1">
            <a:spLocks noChangeArrowheads="1"/>
          </p:cNvSpPr>
          <p:nvPr/>
        </p:nvSpPr>
        <p:spPr bwMode="auto">
          <a:xfrm>
            <a:off x="2514600" y="349250"/>
            <a:ext cx="41910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2400">
                <a:solidFill>
                  <a:schemeClr val="tx1"/>
                </a:solidFill>
                <a:latin typeface="Times" charset="0"/>
                <a:ea typeface="宋体" charset="0"/>
                <a:cs typeface="宋体" charset="0"/>
              </a:defRPr>
            </a:lvl1pPr>
            <a:lvl2pPr marL="742950" indent="-285750">
              <a:defRPr sz="2400">
                <a:solidFill>
                  <a:schemeClr val="tx1"/>
                </a:solidFill>
                <a:latin typeface="Times" charset="0"/>
                <a:ea typeface="宋体" charset="0"/>
              </a:defRPr>
            </a:lvl2pPr>
            <a:lvl3pPr marL="1143000" indent="-228600">
              <a:defRPr sz="2400">
                <a:solidFill>
                  <a:schemeClr val="tx1"/>
                </a:solidFill>
                <a:latin typeface="Times" charset="0"/>
                <a:ea typeface="宋体" charset="0"/>
              </a:defRPr>
            </a:lvl3pPr>
            <a:lvl4pPr marL="1600200" indent="-228600">
              <a:defRPr sz="2400">
                <a:solidFill>
                  <a:schemeClr val="tx1"/>
                </a:solidFill>
                <a:latin typeface="Times" charset="0"/>
                <a:ea typeface="宋体" charset="0"/>
              </a:defRPr>
            </a:lvl4pPr>
            <a:lvl5pPr marL="2057400" indent="-228600">
              <a:defRPr sz="2400">
                <a:solidFill>
                  <a:schemeClr val="tx1"/>
                </a:solidFill>
                <a:latin typeface="Times" charset="0"/>
                <a:ea typeface="宋体" charset="0"/>
              </a:defRPr>
            </a:lvl5pPr>
            <a:lvl6pPr marL="2514600" indent="-228600" eaLnBrk="0" fontAlgn="base" hangingPunct="0">
              <a:spcBef>
                <a:spcPct val="0"/>
              </a:spcBef>
              <a:spcAft>
                <a:spcPct val="0"/>
              </a:spcAft>
              <a:defRPr sz="2400">
                <a:solidFill>
                  <a:schemeClr val="tx1"/>
                </a:solidFill>
                <a:latin typeface="Times" charset="0"/>
                <a:ea typeface="宋体" charset="0"/>
              </a:defRPr>
            </a:lvl6pPr>
            <a:lvl7pPr marL="2971800" indent="-228600" eaLnBrk="0" fontAlgn="base" hangingPunct="0">
              <a:spcBef>
                <a:spcPct val="0"/>
              </a:spcBef>
              <a:spcAft>
                <a:spcPct val="0"/>
              </a:spcAft>
              <a:defRPr sz="2400">
                <a:solidFill>
                  <a:schemeClr val="tx1"/>
                </a:solidFill>
                <a:latin typeface="Times" charset="0"/>
                <a:ea typeface="宋体" charset="0"/>
              </a:defRPr>
            </a:lvl7pPr>
            <a:lvl8pPr marL="3429000" indent="-228600" eaLnBrk="0" fontAlgn="base" hangingPunct="0">
              <a:spcBef>
                <a:spcPct val="0"/>
              </a:spcBef>
              <a:spcAft>
                <a:spcPct val="0"/>
              </a:spcAft>
              <a:defRPr sz="2400">
                <a:solidFill>
                  <a:schemeClr val="tx1"/>
                </a:solidFill>
                <a:latin typeface="Times" charset="0"/>
                <a:ea typeface="宋体" charset="0"/>
              </a:defRPr>
            </a:lvl8pPr>
            <a:lvl9pPr marL="3886200" indent="-228600" eaLnBrk="0" fontAlgn="base" hangingPunct="0">
              <a:spcBef>
                <a:spcPct val="0"/>
              </a:spcBef>
              <a:spcAft>
                <a:spcPct val="0"/>
              </a:spcAft>
              <a:defRPr sz="2400">
                <a:solidFill>
                  <a:schemeClr val="tx1"/>
                </a:solidFill>
                <a:latin typeface="Times" charset="0"/>
                <a:ea typeface="宋体" charset="0"/>
              </a:defRPr>
            </a:lvl9pPr>
          </a:lstStyle>
          <a:p>
            <a:pPr algn="ctr" defTabSz="914400" eaLnBrk="0" fontAlgn="base" hangingPunct="0">
              <a:spcBef>
                <a:spcPct val="50000"/>
              </a:spcBef>
              <a:spcAft>
                <a:spcPct val="0"/>
              </a:spcAft>
            </a:pPr>
            <a:r>
              <a:rPr lang="zh-CN" altLang="en-US" sz="3600" b="1" smtClean="0">
                <a:solidFill>
                  <a:srgbClr val="DADADA"/>
                </a:solidFill>
              </a:rPr>
              <a:t>新版界面</a:t>
            </a:r>
          </a:p>
        </p:txBody>
      </p:sp>
    </p:spTree>
    <p:extLst>
      <p:ext uri="{BB962C8B-B14F-4D97-AF65-F5344CB8AC3E}">
        <p14:creationId xmlns:p14="http://schemas.microsoft.com/office/powerpoint/2010/main" val="2876206358"/>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6194" name="Rectangle 2"/>
          <p:cNvSpPr>
            <a:spLocks noGrp="1" noChangeArrowheads="1"/>
          </p:cNvSpPr>
          <p:nvPr>
            <p:ph type="title"/>
          </p:nvPr>
        </p:nvSpPr>
        <p:spPr>
          <a:xfrm>
            <a:off x="1219200" y="381000"/>
            <a:ext cx="6908800" cy="1143000"/>
          </a:xfrm>
        </p:spPr>
        <p:txBody>
          <a:bodyPr/>
          <a:lstStyle/>
          <a:p>
            <a:r>
              <a:rPr lang="en-US" altLang="zh-CN" sz="2800" b="0">
                <a:latin typeface="Times New Roman" charset="0"/>
                <a:ea typeface="楷体_GB2312" charset="0"/>
                <a:cs typeface="楷体_GB2312" charset="0"/>
              </a:rPr>
              <a:t>BLAST</a:t>
            </a:r>
            <a:r>
              <a:rPr lang="zh-CN" altLang="en-US" sz="2800" b="0">
                <a:latin typeface="Times New Roman" charset="0"/>
                <a:ea typeface="华文新魏" charset="0"/>
                <a:cs typeface="华文新魏" charset="0"/>
              </a:rPr>
              <a:t>系列程序选择流程</a:t>
            </a:r>
          </a:p>
        </p:txBody>
      </p:sp>
      <p:sp>
        <p:nvSpPr>
          <p:cNvPr id="776195" name="AutoShape 3"/>
          <p:cNvSpPr>
            <a:spLocks noChangeArrowheads="1"/>
          </p:cNvSpPr>
          <p:nvPr/>
        </p:nvSpPr>
        <p:spPr bwMode="auto">
          <a:xfrm>
            <a:off x="381000" y="1828800"/>
            <a:ext cx="2209800" cy="914400"/>
          </a:xfrm>
          <a:prstGeom prst="diamond">
            <a:avLst/>
          </a:prstGeom>
          <a:solidFill>
            <a:schemeClr val="accent1"/>
          </a:solidFill>
          <a:ln w="12700">
            <a:solidFill>
              <a:schemeClr val="tx1"/>
            </a:solidFill>
            <a:miter lim="800000"/>
            <a:headEnd/>
            <a:tailEnd/>
          </a:ln>
        </p:spPr>
        <p:txBody>
          <a:bodyPr wrap="none" anchor="ctr"/>
          <a:lstStyle/>
          <a:p>
            <a:pPr algn="ctr" defTabSz="914400" eaLnBrk="0" fontAlgn="base" hangingPunct="0">
              <a:spcBef>
                <a:spcPct val="0"/>
              </a:spcBef>
              <a:spcAft>
                <a:spcPct val="0"/>
              </a:spcAft>
            </a:pPr>
            <a:r>
              <a:rPr lang="zh-CN" altLang="en-US" sz="2000" b="1" smtClean="0">
                <a:solidFill>
                  <a:srgbClr val="DADADA"/>
                </a:solidFill>
                <a:latin typeface="楷体_GB2312" charset="0"/>
                <a:ea typeface="楷体_GB2312" charset="0"/>
                <a:cs typeface="楷体_GB2312" charset="0"/>
              </a:rPr>
              <a:t>蛋白质序列？</a:t>
            </a:r>
          </a:p>
        </p:txBody>
      </p:sp>
      <p:sp>
        <p:nvSpPr>
          <p:cNvPr id="776196" name="Line 4"/>
          <p:cNvSpPr>
            <a:spLocks noChangeShapeType="1"/>
          </p:cNvSpPr>
          <p:nvPr/>
        </p:nvSpPr>
        <p:spPr bwMode="auto">
          <a:xfrm>
            <a:off x="1524000" y="2819400"/>
            <a:ext cx="0" cy="60960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defTabSz="914400" eaLnBrk="0" fontAlgn="base" hangingPunct="0">
              <a:spcBef>
                <a:spcPct val="0"/>
              </a:spcBef>
              <a:spcAft>
                <a:spcPct val="0"/>
              </a:spcAft>
            </a:pPr>
            <a:endParaRPr lang="zh-CN" altLang="en-US" sz="2400" smtClean="0">
              <a:solidFill>
                <a:srgbClr val="DADADA"/>
              </a:solidFill>
              <a:latin typeface="Times" charset="0"/>
              <a:ea typeface="宋体" charset="0"/>
              <a:cs typeface="宋体" charset="0"/>
            </a:endParaRPr>
          </a:p>
        </p:txBody>
      </p:sp>
      <p:sp>
        <p:nvSpPr>
          <p:cNvPr id="776197" name="Text Box 5"/>
          <p:cNvSpPr txBox="1">
            <a:spLocks noChangeArrowheads="1"/>
          </p:cNvSpPr>
          <p:nvPr/>
        </p:nvSpPr>
        <p:spPr bwMode="auto">
          <a:xfrm>
            <a:off x="1524000" y="2879725"/>
            <a:ext cx="438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2400">
                <a:solidFill>
                  <a:schemeClr val="tx1"/>
                </a:solidFill>
                <a:latin typeface="Times" charset="0"/>
                <a:ea typeface="宋体" charset="0"/>
                <a:cs typeface="宋体" charset="0"/>
              </a:defRPr>
            </a:lvl1pPr>
            <a:lvl2pPr marL="742950" indent="-285750">
              <a:defRPr sz="2400">
                <a:solidFill>
                  <a:schemeClr val="tx1"/>
                </a:solidFill>
                <a:latin typeface="Times" charset="0"/>
                <a:ea typeface="宋体" charset="0"/>
              </a:defRPr>
            </a:lvl2pPr>
            <a:lvl3pPr marL="1143000" indent="-228600">
              <a:defRPr sz="2400">
                <a:solidFill>
                  <a:schemeClr val="tx1"/>
                </a:solidFill>
                <a:latin typeface="Times" charset="0"/>
                <a:ea typeface="宋体" charset="0"/>
              </a:defRPr>
            </a:lvl3pPr>
            <a:lvl4pPr marL="1600200" indent="-228600">
              <a:defRPr sz="2400">
                <a:solidFill>
                  <a:schemeClr val="tx1"/>
                </a:solidFill>
                <a:latin typeface="Times" charset="0"/>
                <a:ea typeface="宋体" charset="0"/>
              </a:defRPr>
            </a:lvl4pPr>
            <a:lvl5pPr marL="2057400" indent="-228600">
              <a:defRPr sz="2400">
                <a:solidFill>
                  <a:schemeClr val="tx1"/>
                </a:solidFill>
                <a:latin typeface="Times" charset="0"/>
                <a:ea typeface="宋体" charset="0"/>
              </a:defRPr>
            </a:lvl5pPr>
            <a:lvl6pPr marL="2514600" indent="-228600" eaLnBrk="0" fontAlgn="base" hangingPunct="0">
              <a:spcBef>
                <a:spcPct val="0"/>
              </a:spcBef>
              <a:spcAft>
                <a:spcPct val="0"/>
              </a:spcAft>
              <a:defRPr sz="2400">
                <a:solidFill>
                  <a:schemeClr val="tx1"/>
                </a:solidFill>
                <a:latin typeface="Times" charset="0"/>
                <a:ea typeface="宋体" charset="0"/>
              </a:defRPr>
            </a:lvl6pPr>
            <a:lvl7pPr marL="2971800" indent="-228600" eaLnBrk="0" fontAlgn="base" hangingPunct="0">
              <a:spcBef>
                <a:spcPct val="0"/>
              </a:spcBef>
              <a:spcAft>
                <a:spcPct val="0"/>
              </a:spcAft>
              <a:defRPr sz="2400">
                <a:solidFill>
                  <a:schemeClr val="tx1"/>
                </a:solidFill>
                <a:latin typeface="Times" charset="0"/>
                <a:ea typeface="宋体" charset="0"/>
              </a:defRPr>
            </a:lvl7pPr>
            <a:lvl8pPr marL="3429000" indent="-228600" eaLnBrk="0" fontAlgn="base" hangingPunct="0">
              <a:spcBef>
                <a:spcPct val="0"/>
              </a:spcBef>
              <a:spcAft>
                <a:spcPct val="0"/>
              </a:spcAft>
              <a:defRPr sz="2400">
                <a:solidFill>
                  <a:schemeClr val="tx1"/>
                </a:solidFill>
                <a:latin typeface="Times" charset="0"/>
                <a:ea typeface="宋体" charset="0"/>
              </a:defRPr>
            </a:lvl8pPr>
            <a:lvl9pPr marL="3886200" indent="-228600" eaLnBrk="0" fontAlgn="base" hangingPunct="0">
              <a:spcBef>
                <a:spcPct val="0"/>
              </a:spcBef>
              <a:spcAft>
                <a:spcPct val="0"/>
              </a:spcAft>
              <a:defRPr sz="2400">
                <a:solidFill>
                  <a:schemeClr val="tx1"/>
                </a:solidFill>
                <a:latin typeface="Times" charset="0"/>
                <a:ea typeface="宋体" charset="0"/>
              </a:defRPr>
            </a:lvl9pPr>
          </a:lstStyle>
          <a:p>
            <a:pPr defTabSz="914400" eaLnBrk="0" fontAlgn="base" hangingPunct="0">
              <a:spcBef>
                <a:spcPct val="0"/>
              </a:spcBef>
              <a:spcAft>
                <a:spcPct val="0"/>
              </a:spcAft>
            </a:pPr>
            <a:r>
              <a:rPr lang="zh-CN" altLang="en-US" sz="2000" b="1" smtClean="0">
                <a:solidFill>
                  <a:srgbClr val="DADADA"/>
                </a:solidFill>
                <a:latin typeface="楷体_GB2312" charset="0"/>
                <a:ea typeface="楷体_GB2312" charset="0"/>
                <a:cs typeface="楷体_GB2312" charset="0"/>
              </a:rPr>
              <a:t>是</a:t>
            </a:r>
          </a:p>
        </p:txBody>
      </p:sp>
      <p:sp>
        <p:nvSpPr>
          <p:cNvPr id="776198" name="AutoShape 6"/>
          <p:cNvSpPr>
            <a:spLocks noChangeArrowheads="1"/>
          </p:cNvSpPr>
          <p:nvPr/>
        </p:nvSpPr>
        <p:spPr bwMode="auto">
          <a:xfrm>
            <a:off x="385763" y="3429000"/>
            <a:ext cx="2281237" cy="990600"/>
          </a:xfrm>
          <a:prstGeom prst="diamond">
            <a:avLst/>
          </a:prstGeom>
          <a:solidFill>
            <a:srgbClr val="6600CC"/>
          </a:solidFill>
          <a:ln w="12700">
            <a:solidFill>
              <a:schemeClr val="tx1"/>
            </a:solidFill>
            <a:miter lim="800000"/>
            <a:headEnd/>
            <a:tailEnd/>
          </a:ln>
        </p:spPr>
        <p:txBody>
          <a:bodyPr wrap="none" anchor="ctr"/>
          <a:lstStyle/>
          <a:p>
            <a:pPr algn="ctr" defTabSz="914400" eaLnBrk="0" fontAlgn="base" hangingPunct="0">
              <a:spcBef>
                <a:spcPct val="0"/>
              </a:spcBef>
              <a:spcAft>
                <a:spcPct val="0"/>
              </a:spcAft>
            </a:pPr>
            <a:r>
              <a:rPr lang="zh-CN" altLang="en-US" sz="2000" b="1" smtClean="0">
                <a:solidFill>
                  <a:srgbClr val="DADADA"/>
                </a:solidFill>
                <a:latin typeface="楷体_GB2312" charset="0"/>
                <a:ea typeface="楷体_GB2312" charset="0"/>
                <a:cs typeface="楷体_GB2312" charset="0"/>
              </a:rPr>
              <a:t>蛋白质数据库？</a:t>
            </a:r>
          </a:p>
        </p:txBody>
      </p:sp>
      <p:sp>
        <p:nvSpPr>
          <p:cNvPr id="776199" name="Line 7"/>
          <p:cNvSpPr>
            <a:spLocks noChangeShapeType="1"/>
          </p:cNvSpPr>
          <p:nvPr/>
        </p:nvSpPr>
        <p:spPr bwMode="auto">
          <a:xfrm>
            <a:off x="1524000" y="4572000"/>
            <a:ext cx="0" cy="76200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defTabSz="914400" eaLnBrk="0" fontAlgn="base" hangingPunct="0">
              <a:spcBef>
                <a:spcPct val="0"/>
              </a:spcBef>
              <a:spcAft>
                <a:spcPct val="0"/>
              </a:spcAft>
            </a:pPr>
            <a:endParaRPr lang="zh-CN" altLang="en-US" sz="2400" smtClean="0">
              <a:solidFill>
                <a:srgbClr val="DADADA"/>
              </a:solidFill>
              <a:latin typeface="Times" charset="0"/>
              <a:ea typeface="宋体" charset="0"/>
              <a:cs typeface="宋体" charset="0"/>
            </a:endParaRPr>
          </a:p>
        </p:txBody>
      </p:sp>
      <p:sp>
        <p:nvSpPr>
          <p:cNvPr id="776200" name="Text Box 8"/>
          <p:cNvSpPr txBox="1">
            <a:spLocks noChangeArrowheads="1"/>
          </p:cNvSpPr>
          <p:nvPr/>
        </p:nvSpPr>
        <p:spPr bwMode="auto">
          <a:xfrm>
            <a:off x="1543050" y="4632325"/>
            <a:ext cx="438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2400">
                <a:solidFill>
                  <a:schemeClr val="tx1"/>
                </a:solidFill>
                <a:latin typeface="Times" charset="0"/>
                <a:ea typeface="宋体" charset="0"/>
                <a:cs typeface="宋体" charset="0"/>
              </a:defRPr>
            </a:lvl1pPr>
            <a:lvl2pPr marL="742950" indent="-285750">
              <a:defRPr sz="2400">
                <a:solidFill>
                  <a:schemeClr val="tx1"/>
                </a:solidFill>
                <a:latin typeface="Times" charset="0"/>
                <a:ea typeface="宋体" charset="0"/>
              </a:defRPr>
            </a:lvl2pPr>
            <a:lvl3pPr marL="1143000" indent="-228600">
              <a:defRPr sz="2400">
                <a:solidFill>
                  <a:schemeClr val="tx1"/>
                </a:solidFill>
                <a:latin typeface="Times" charset="0"/>
                <a:ea typeface="宋体" charset="0"/>
              </a:defRPr>
            </a:lvl3pPr>
            <a:lvl4pPr marL="1600200" indent="-228600">
              <a:defRPr sz="2400">
                <a:solidFill>
                  <a:schemeClr val="tx1"/>
                </a:solidFill>
                <a:latin typeface="Times" charset="0"/>
                <a:ea typeface="宋体" charset="0"/>
              </a:defRPr>
            </a:lvl4pPr>
            <a:lvl5pPr marL="2057400" indent="-228600">
              <a:defRPr sz="2400">
                <a:solidFill>
                  <a:schemeClr val="tx1"/>
                </a:solidFill>
                <a:latin typeface="Times" charset="0"/>
                <a:ea typeface="宋体" charset="0"/>
              </a:defRPr>
            </a:lvl5pPr>
            <a:lvl6pPr marL="2514600" indent="-228600" eaLnBrk="0" fontAlgn="base" hangingPunct="0">
              <a:spcBef>
                <a:spcPct val="0"/>
              </a:spcBef>
              <a:spcAft>
                <a:spcPct val="0"/>
              </a:spcAft>
              <a:defRPr sz="2400">
                <a:solidFill>
                  <a:schemeClr val="tx1"/>
                </a:solidFill>
                <a:latin typeface="Times" charset="0"/>
                <a:ea typeface="宋体" charset="0"/>
              </a:defRPr>
            </a:lvl6pPr>
            <a:lvl7pPr marL="2971800" indent="-228600" eaLnBrk="0" fontAlgn="base" hangingPunct="0">
              <a:spcBef>
                <a:spcPct val="0"/>
              </a:spcBef>
              <a:spcAft>
                <a:spcPct val="0"/>
              </a:spcAft>
              <a:defRPr sz="2400">
                <a:solidFill>
                  <a:schemeClr val="tx1"/>
                </a:solidFill>
                <a:latin typeface="Times" charset="0"/>
                <a:ea typeface="宋体" charset="0"/>
              </a:defRPr>
            </a:lvl7pPr>
            <a:lvl8pPr marL="3429000" indent="-228600" eaLnBrk="0" fontAlgn="base" hangingPunct="0">
              <a:spcBef>
                <a:spcPct val="0"/>
              </a:spcBef>
              <a:spcAft>
                <a:spcPct val="0"/>
              </a:spcAft>
              <a:defRPr sz="2400">
                <a:solidFill>
                  <a:schemeClr val="tx1"/>
                </a:solidFill>
                <a:latin typeface="Times" charset="0"/>
                <a:ea typeface="宋体" charset="0"/>
              </a:defRPr>
            </a:lvl8pPr>
            <a:lvl9pPr marL="3886200" indent="-228600" eaLnBrk="0" fontAlgn="base" hangingPunct="0">
              <a:spcBef>
                <a:spcPct val="0"/>
              </a:spcBef>
              <a:spcAft>
                <a:spcPct val="0"/>
              </a:spcAft>
              <a:defRPr sz="2400">
                <a:solidFill>
                  <a:schemeClr val="tx1"/>
                </a:solidFill>
                <a:latin typeface="Times" charset="0"/>
                <a:ea typeface="宋体" charset="0"/>
              </a:defRPr>
            </a:lvl9pPr>
          </a:lstStyle>
          <a:p>
            <a:pPr defTabSz="914400" eaLnBrk="0" fontAlgn="base" hangingPunct="0">
              <a:spcBef>
                <a:spcPct val="0"/>
              </a:spcBef>
              <a:spcAft>
                <a:spcPct val="0"/>
              </a:spcAft>
            </a:pPr>
            <a:r>
              <a:rPr lang="zh-CN" altLang="en-US" sz="2000" b="1" smtClean="0">
                <a:solidFill>
                  <a:srgbClr val="DADADA"/>
                </a:solidFill>
                <a:latin typeface="楷体_GB2312" charset="0"/>
                <a:ea typeface="楷体_GB2312" charset="0"/>
                <a:cs typeface="楷体_GB2312" charset="0"/>
              </a:rPr>
              <a:t>是</a:t>
            </a:r>
          </a:p>
        </p:txBody>
      </p:sp>
      <p:sp>
        <p:nvSpPr>
          <p:cNvPr id="776201" name="Rectangle 9"/>
          <p:cNvSpPr>
            <a:spLocks noChangeArrowheads="1"/>
          </p:cNvSpPr>
          <p:nvPr/>
        </p:nvSpPr>
        <p:spPr bwMode="auto">
          <a:xfrm>
            <a:off x="990600" y="5486400"/>
            <a:ext cx="914400" cy="533400"/>
          </a:xfrm>
          <a:prstGeom prst="rect">
            <a:avLst/>
          </a:prstGeom>
          <a:solidFill>
            <a:srgbClr val="663300"/>
          </a:solidFill>
          <a:ln w="12700">
            <a:solidFill>
              <a:schemeClr val="tx1"/>
            </a:solidFill>
            <a:miter lim="800000"/>
            <a:headEnd/>
            <a:tailEnd/>
          </a:ln>
        </p:spPr>
        <p:txBody>
          <a:bodyPr wrap="none" anchor="ctr"/>
          <a:lstStyle/>
          <a:p>
            <a:pPr algn="ctr" defTabSz="914400" eaLnBrk="0" fontAlgn="base" hangingPunct="0">
              <a:spcBef>
                <a:spcPct val="0"/>
              </a:spcBef>
              <a:spcAft>
                <a:spcPct val="0"/>
              </a:spcAft>
            </a:pPr>
            <a:r>
              <a:rPr lang="en-US" altLang="zh-CN" sz="2000" b="1" smtClean="0">
                <a:solidFill>
                  <a:srgbClr val="DADADA"/>
                </a:solidFill>
                <a:latin typeface="楷体_GB2312" charset="0"/>
                <a:ea typeface="楷体_GB2312" charset="0"/>
                <a:cs typeface="楷体_GB2312" charset="0"/>
              </a:rPr>
              <a:t>blastp</a:t>
            </a:r>
          </a:p>
        </p:txBody>
      </p:sp>
      <p:sp>
        <p:nvSpPr>
          <p:cNvPr id="776202" name="Line 10"/>
          <p:cNvSpPr>
            <a:spLocks noChangeShapeType="1"/>
          </p:cNvSpPr>
          <p:nvPr/>
        </p:nvSpPr>
        <p:spPr bwMode="auto">
          <a:xfrm>
            <a:off x="2667000" y="2286000"/>
            <a:ext cx="1447800"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defTabSz="914400" eaLnBrk="0" fontAlgn="base" hangingPunct="0">
              <a:spcBef>
                <a:spcPct val="0"/>
              </a:spcBef>
              <a:spcAft>
                <a:spcPct val="0"/>
              </a:spcAft>
            </a:pPr>
            <a:endParaRPr lang="zh-CN" altLang="en-US" sz="2400" smtClean="0">
              <a:solidFill>
                <a:srgbClr val="DADADA"/>
              </a:solidFill>
              <a:latin typeface="Times" charset="0"/>
              <a:ea typeface="宋体" charset="0"/>
              <a:cs typeface="宋体" charset="0"/>
            </a:endParaRPr>
          </a:p>
        </p:txBody>
      </p:sp>
      <p:sp>
        <p:nvSpPr>
          <p:cNvPr id="776203" name="Text Box 11"/>
          <p:cNvSpPr txBox="1">
            <a:spLocks noChangeArrowheads="1"/>
          </p:cNvSpPr>
          <p:nvPr/>
        </p:nvSpPr>
        <p:spPr bwMode="auto">
          <a:xfrm>
            <a:off x="3048000" y="1905000"/>
            <a:ext cx="609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2400">
                <a:solidFill>
                  <a:schemeClr val="tx1"/>
                </a:solidFill>
                <a:latin typeface="Times" charset="0"/>
                <a:ea typeface="宋体" charset="0"/>
                <a:cs typeface="宋体" charset="0"/>
              </a:defRPr>
            </a:lvl1pPr>
            <a:lvl2pPr marL="742950" indent="-285750">
              <a:defRPr sz="2400">
                <a:solidFill>
                  <a:schemeClr val="tx1"/>
                </a:solidFill>
                <a:latin typeface="Times" charset="0"/>
                <a:ea typeface="宋体" charset="0"/>
              </a:defRPr>
            </a:lvl2pPr>
            <a:lvl3pPr marL="1143000" indent="-228600">
              <a:defRPr sz="2400">
                <a:solidFill>
                  <a:schemeClr val="tx1"/>
                </a:solidFill>
                <a:latin typeface="Times" charset="0"/>
                <a:ea typeface="宋体" charset="0"/>
              </a:defRPr>
            </a:lvl3pPr>
            <a:lvl4pPr marL="1600200" indent="-228600">
              <a:defRPr sz="2400">
                <a:solidFill>
                  <a:schemeClr val="tx1"/>
                </a:solidFill>
                <a:latin typeface="Times" charset="0"/>
                <a:ea typeface="宋体" charset="0"/>
              </a:defRPr>
            </a:lvl4pPr>
            <a:lvl5pPr marL="2057400" indent="-228600">
              <a:defRPr sz="2400">
                <a:solidFill>
                  <a:schemeClr val="tx1"/>
                </a:solidFill>
                <a:latin typeface="Times" charset="0"/>
                <a:ea typeface="宋体" charset="0"/>
              </a:defRPr>
            </a:lvl5pPr>
            <a:lvl6pPr marL="2514600" indent="-228600" eaLnBrk="0" fontAlgn="base" hangingPunct="0">
              <a:spcBef>
                <a:spcPct val="0"/>
              </a:spcBef>
              <a:spcAft>
                <a:spcPct val="0"/>
              </a:spcAft>
              <a:defRPr sz="2400">
                <a:solidFill>
                  <a:schemeClr val="tx1"/>
                </a:solidFill>
                <a:latin typeface="Times" charset="0"/>
                <a:ea typeface="宋体" charset="0"/>
              </a:defRPr>
            </a:lvl6pPr>
            <a:lvl7pPr marL="2971800" indent="-228600" eaLnBrk="0" fontAlgn="base" hangingPunct="0">
              <a:spcBef>
                <a:spcPct val="0"/>
              </a:spcBef>
              <a:spcAft>
                <a:spcPct val="0"/>
              </a:spcAft>
              <a:defRPr sz="2400">
                <a:solidFill>
                  <a:schemeClr val="tx1"/>
                </a:solidFill>
                <a:latin typeface="Times" charset="0"/>
                <a:ea typeface="宋体" charset="0"/>
              </a:defRPr>
            </a:lvl7pPr>
            <a:lvl8pPr marL="3429000" indent="-228600" eaLnBrk="0" fontAlgn="base" hangingPunct="0">
              <a:spcBef>
                <a:spcPct val="0"/>
              </a:spcBef>
              <a:spcAft>
                <a:spcPct val="0"/>
              </a:spcAft>
              <a:defRPr sz="2400">
                <a:solidFill>
                  <a:schemeClr val="tx1"/>
                </a:solidFill>
                <a:latin typeface="Times" charset="0"/>
                <a:ea typeface="宋体" charset="0"/>
              </a:defRPr>
            </a:lvl8pPr>
            <a:lvl9pPr marL="3886200" indent="-228600" eaLnBrk="0" fontAlgn="base" hangingPunct="0">
              <a:spcBef>
                <a:spcPct val="0"/>
              </a:spcBef>
              <a:spcAft>
                <a:spcPct val="0"/>
              </a:spcAft>
              <a:defRPr sz="2400">
                <a:solidFill>
                  <a:schemeClr val="tx1"/>
                </a:solidFill>
                <a:latin typeface="Times" charset="0"/>
                <a:ea typeface="宋体" charset="0"/>
              </a:defRPr>
            </a:lvl9pPr>
          </a:lstStyle>
          <a:p>
            <a:pPr defTabSz="914400" eaLnBrk="0" fontAlgn="base" hangingPunct="0">
              <a:spcBef>
                <a:spcPct val="0"/>
              </a:spcBef>
              <a:spcAft>
                <a:spcPct val="0"/>
              </a:spcAft>
            </a:pPr>
            <a:r>
              <a:rPr lang="zh-CN" altLang="en-US" sz="2000" b="1" smtClean="0">
                <a:solidFill>
                  <a:srgbClr val="DADADA"/>
                </a:solidFill>
                <a:latin typeface="楷体_GB2312" charset="0"/>
                <a:ea typeface="楷体_GB2312" charset="0"/>
                <a:cs typeface="楷体_GB2312" charset="0"/>
              </a:rPr>
              <a:t>否 </a:t>
            </a:r>
            <a:endParaRPr lang="en-US" altLang="zh-CN" sz="2000" b="1" smtClean="0">
              <a:solidFill>
                <a:srgbClr val="DADADA"/>
              </a:solidFill>
              <a:latin typeface="楷体_GB2312" charset="0"/>
              <a:ea typeface="楷体_GB2312" charset="0"/>
              <a:cs typeface="楷体_GB2312" charset="0"/>
            </a:endParaRPr>
          </a:p>
        </p:txBody>
      </p:sp>
      <p:sp>
        <p:nvSpPr>
          <p:cNvPr id="776204" name="AutoShape 12"/>
          <p:cNvSpPr>
            <a:spLocks noChangeArrowheads="1"/>
          </p:cNvSpPr>
          <p:nvPr/>
        </p:nvSpPr>
        <p:spPr bwMode="auto">
          <a:xfrm>
            <a:off x="4114800" y="1752600"/>
            <a:ext cx="2057400" cy="990600"/>
          </a:xfrm>
          <a:prstGeom prst="diamond">
            <a:avLst/>
          </a:prstGeom>
          <a:solidFill>
            <a:srgbClr val="6600CC"/>
          </a:solidFill>
          <a:ln w="12700">
            <a:solidFill>
              <a:schemeClr val="tx1"/>
            </a:solidFill>
            <a:miter lim="800000"/>
            <a:headEnd/>
            <a:tailEnd/>
          </a:ln>
        </p:spPr>
        <p:txBody>
          <a:bodyPr wrap="none" anchor="ctr"/>
          <a:lstStyle/>
          <a:p>
            <a:pPr algn="ctr" defTabSz="914400" eaLnBrk="0" fontAlgn="base" hangingPunct="0">
              <a:spcBef>
                <a:spcPct val="0"/>
              </a:spcBef>
              <a:spcAft>
                <a:spcPct val="0"/>
              </a:spcAft>
            </a:pPr>
            <a:r>
              <a:rPr lang="zh-CN" altLang="en-US" sz="2000" b="1" smtClean="0">
                <a:solidFill>
                  <a:srgbClr val="DADADA"/>
                </a:solidFill>
                <a:latin typeface="楷体_GB2312" charset="0"/>
                <a:ea typeface="楷体_GB2312" charset="0"/>
                <a:cs typeface="楷体_GB2312" charset="0"/>
              </a:rPr>
              <a:t>蛋白质数据库？</a:t>
            </a:r>
          </a:p>
        </p:txBody>
      </p:sp>
      <p:sp>
        <p:nvSpPr>
          <p:cNvPr id="776205" name="Line 13"/>
          <p:cNvSpPr>
            <a:spLocks noChangeShapeType="1"/>
          </p:cNvSpPr>
          <p:nvPr/>
        </p:nvSpPr>
        <p:spPr bwMode="auto">
          <a:xfrm>
            <a:off x="5105400" y="2819400"/>
            <a:ext cx="0" cy="251460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defTabSz="914400" eaLnBrk="0" fontAlgn="base" hangingPunct="0">
              <a:spcBef>
                <a:spcPct val="0"/>
              </a:spcBef>
              <a:spcAft>
                <a:spcPct val="0"/>
              </a:spcAft>
            </a:pPr>
            <a:endParaRPr lang="zh-CN" altLang="en-US" sz="2400" smtClean="0">
              <a:solidFill>
                <a:srgbClr val="DADADA"/>
              </a:solidFill>
              <a:latin typeface="Times" charset="0"/>
              <a:ea typeface="宋体" charset="0"/>
              <a:cs typeface="宋体" charset="0"/>
            </a:endParaRPr>
          </a:p>
        </p:txBody>
      </p:sp>
      <p:sp>
        <p:nvSpPr>
          <p:cNvPr id="776206" name="Rectangle 14"/>
          <p:cNvSpPr>
            <a:spLocks noChangeArrowheads="1"/>
          </p:cNvSpPr>
          <p:nvPr/>
        </p:nvSpPr>
        <p:spPr bwMode="auto">
          <a:xfrm>
            <a:off x="2819400" y="5486400"/>
            <a:ext cx="914400" cy="533400"/>
          </a:xfrm>
          <a:prstGeom prst="rect">
            <a:avLst/>
          </a:prstGeom>
          <a:solidFill>
            <a:srgbClr val="663300"/>
          </a:solidFill>
          <a:ln w="12700">
            <a:solidFill>
              <a:schemeClr val="tx1"/>
            </a:solidFill>
            <a:miter lim="800000"/>
            <a:headEnd/>
            <a:tailEnd/>
          </a:ln>
        </p:spPr>
        <p:txBody>
          <a:bodyPr wrap="none" anchor="ctr"/>
          <a:lstStyle/>
          <a:p>
            <a:pPr algn="ctr" defTabSz="914400" eaLnBrk="0" fontAlgn="base" hangingPunct="0">
              <a:spcBef>
                <a:spcPct val="0"/>
              </a:spcBef>
              <a:spcAft>
                <a:spcPct val="0"/>
              </a:spcAft>
            </a:pPr>
            <a:r>
              <a:rPr lang="en-US" altLang="zh-CN" sz="2000" b="1" smtClean="0">
                <a:solidFill>
                  <a:srgbClr val="DADADA"/>
                </a:solidFill>
                <a:latin typeface="楷体_GB2312" charset="0"/>
                <a:ea typeface="楷体_GB2312" charset="0"/>
                <a:cs typeface="楷体_GB2312" charset="0"/>
              </a:rPr>
              <a:t>tblastn</a:t>
            </a:r>
          </a:p>
        </p:txBody>
      </p:sp>
      <p:sp>
        <p:nvSpPr>
          <p:cNvPr id="776207" name="Text Box 15"/>
          <p:cNvSpPr txBox="1">
            <a:spLocks noChangeArrowheads="1"/>
          </p:cNvSpPr>
          <p:nvPr/>
        </p:nvSpPr>
        <p:spPr bwMode="auto">
          <a:xfrm>
            <a:off x="2895600" y="3505200"/>
            <a:ext cx="438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2400">
                <a:solidFill>
                  <a:schemeClr val="tx1"/>
                </a:solidFill>
                <a:latin typeface="Times" charset="0"/>
                <a:ea typeface="宋体" charset="0"/>
                <a:cs typeface="宋体" charset="0"/>
              </a:defRPr>
            </a:lvl1pPr>
            <a:lvl2pPr marL="742950" indent="-285750">
              <a:defRPr sz="2400">
                <a:solidFill>
                  <a:schemeClr val="tx1"/>
                </a:solidFill>
                <a:latin typeface="Times" charset="0"/>
                <a:ea typeface="宋体" charset="0"/>
              </a:defRPr>
            </a:lvl2pPr>
            <a:lvl3pPr marL="1143000" indent="-228600">
              <a:defRPr sz="2400">
                <a:solidFill>
                  <a:schemeClr val="tx1"/>
                </a:solidFill>
                <a:latin typeface="Times" charset="0"/>
                <a:ea typeface="宋体" charset="0"/>
              </a:defRPr>
            </a:lvl3pPr>
            <a:lvl4pPr marL="1600200" indent="-228600">
              <a:defRPr sz="2400">
                <a:solidFill>
                  <a:schemeClr val="tx1"/>
                </a:solidFill>
                <a:latin typeface="Times" charset="0"/>
                <a:ea typeface="宋体" charset="0"/>
              </a:defRPr>
            </a:lvl4pPr>
            <a:lvl5pPr marL="2057400" indent="-228600">
              <a:defRPr sz="2400">
                <a:solidFill>
                  <a:schemeClr val="tx1"/>
                </a:solidFill>
                <a:latin typeface="Times" charset="0"/>
                <a:ea typeface="宋体" charset="0"/>
              </a:defRPr>
            </a:lvl5pPr>
            <a:lvl6pPr marL="2514600" indent="-228600" eaLnBrk="0" fontAlgn="base" hangingPunct="0">
              <a:spcBef>
                <a:spcPct val="0"/>
              </a:spcBef>
              <a:spcAft>
                <a:spcPct val="0"/>
              </a:spcAft>
              <a:defRPr sz="2400">
                <a:solidFill>
                  <a:schemeClr val="tx1"/>
                </a:solidFill>
                <a:latin typeface="Times" charset="0"/>
                <a:ea typeface="宋体" charset="0"/>
              </a:defRPr>
            </a:lvl6pPr>
            <a:lvl7pPr marL="2971800" indent="-228600" eaLnBrk="0" fontAlgn="base" hangingPunct="0">
              <a:spcBef>
                <a:spcPct val="0"/>
              </a:spcBef>
              <a:spcAft>
                <a:spcPct val="0"/>
              </a:spcAft>
              <a:defRPr sz="2400">
                <a:solidFill>
                  <a:schemeClr val="tx1"/>
                </a:solidFill>
                <a:latin typeface="Times" charset="0"/>
                <a:ea typeface="宋体" charset="0"/>
              </a:defRPr>
            </a:lvl7pPr>
            <a:lvl8pPr marL="3429000" indent="-228600" eaLnBrk="0" fontAlgn="base" hangingPunct="0">
              <a:spcBef>
                <a:spcPct val="0"/>
              </a:spcBef>
              <a:spcAft>
                <a:spcPct val="0"/>
              </a:spcAft>
              <a:defRPr sz="2400">
                <a:solidFill>
                  <a:schemeClr val="tx1"/>
                </a:solidFill>
                <a:latin typeface="Times" charset="0"/>
                <a:ea typeface="宋体" charset="0"/>
              </a:defRPr>
            </a:lvl8pPr>
            <a:lvl9pPr marL="3886200" indent="-228600" eaLnBrk="0" fontAlgn="base" hangingPunct="0">
              <a:spcBef>
                <a:spcPct val="0"/>
              </a:spcBef>
              <a:spcAft>
                <a:spcPct val="0"/>
              </a:spcAft>
              <a:defRPr sz="2400">
                <a:solidFill>
                  <a:schemeClr val="tx1"/>
                </a:solidFill>
                <a:latin typeface="Times" charset="0"/>
                <a:ea typeface="宋体" charset="0"/>
              </a:defRPr>
            </a:lvl9pPr>
          </a:lstStyle>
          <a:p>
            <a:pPr defTabSz="914400" eaLnBrk="0" fontAlgn="base" hangingPunct="0">
              <a:spcBef>
                <a:spcPct val="0"/>
              </a:spcBef>
              <a:spcAft>
                <a:spcPct val="0"/>
              </a:spcAft>
            </a:pPr>
            <a:r>
              <a:rPr lang="zh-CN" altLang="en-US" sz="2000" b="1" smtClean="0">
                <a:solidFill>
                  <a:srgbClr val="DADADA"/>
                </a:solidFill>
                <a:latin typeface="楷体_GB2312" charset="0"/>
                <a:ea typeface="楷体_GB2312" charset="0"/>
                <a:cs typeface="楷体_GB2312" charset="0"/>
              </a:rPr>
              <a:t>否</a:t>
            </a:r>
          </a:p>
        </p:txBody>
      </p:sp>
      <p:sp>
        <p:nvSpPr>
          <p:cNvPr id="776208" name="Text Box 16"/>
          <p:cNvSpPr txBox="1">
            <a:spLocks noChangeArrowheads="1"/>
          </p:cNvSpPr>
          <p:nvPr/>
        </p:nvSpPr>
        <p:spPr bwMode="auto">
          <a:xfrm>
            <a:off x="6248400" y="1828800"/>
            <a:ext cx="438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2400">
                <a:solidFill>
                  <a:schemeClr val="tx1"/>
                </a:solidFill>
                <a:latin typeface="Times" charset="0"/>
                <a:ea typeface="宋体" charset="0"/>
                <a:cs typeface="宋体" charset="0"/>
              </a:defRPr>
            </a:lvl1pPr>
            <a:lvl2pPr marL="742950" indent="-285750">
              <a:defRPr sz="2400">
                <a:solidFill>
                  <a:schemeClr val="tx1"/>
                </a:solidFill>
                <a:latin typeface="Times" charset="0"/>
                <a:ea typeface="宋体" charset="0"/>
              </a:defRPr>
            </a:lvl2pPr>
            <a:lvl3pPr marL="1143000" indent="-228600">
              <a:defRPr sz="2400">
                <a:solidFill>
                  <a:schemeClr val="tx1"/>
                </a:solidFill>
                <a:latin typeface="Times" charset="0"/>
                <a:ea typeface="宋体" charset="0"/>
              </a:defRPr>
            </a:lvl3pPr>
            <a:lvl4pPr marL="1600200" indent="-228600">
              <a:defRPr sz="2400">
                <a:solidFill>
                  <a:schemeClr val="tx1"/>
                </a:solidFill>
                <a:latin typeface="Times" charset="0"/>
                <a:ea typeface="宋体" charset="0"/>
              </a:defRPr>
            </a:lvl4pPr>
            <a:lvl5pPr marL="2057400" indent="-228600">
              <a:defRPr sz="2400">
                <a:solidFill>
                  <a:schemeClr val="tx1"/>
                </a:solidFill>
                <a:latin typeface="Times" charset="0"/>
                <a:ea typeface="宋体" charset="0"/>
              </a:defRPr>
            </a:lvl5pPr>
            <a:lvl6pPr marL="2514600" indent="-228600" eaLnBrk="0" fontAlgn="base" hangingPunct="0">
              <a:spcBef>
                <a:spcPct val="0"/>
              </a:spcBef>
              <a:spcAft>
                <a:spcPct val="0"/>
              </a:spcAft>
              <a:defRPr sz="2400">
                <a:solidFill>
                  <a:schemeClr val="tx1"/>
                </a:solidFill>
                <a:latin typeface="Times" charset="0"/>
                <a:ea typeface="宋体" charset="0"/>
              </a:defRPr>
            </a:lvl6pPr>
            <a:lvl7pPr marL="2971800" indent="-228600" eaLnBrk="0" fontAlgn="base" hangingPunct="0">
              <a:spcBef>
                <a:spcPct val="0"/>
              </a:spcBef>
              <a:spcAft>
                <a:spcPct val="0"/>
              </a:spcAft>
              <a:defRPr sz="2400">
                <a:solidFill>
                  <a:schemeClr val="tx1"/>
                </a:solidFill>
                <a:latin typeface="Times" charset="0"/>
                <a:ea typeface="宋体" charset="0"/>
              </a:defRPr>
            </a:lvl7pPr>
            <a:lvl8pPr marL="3429000" indent="-228600" eaLnBrk="0" fontAlgn="base" hangingPunct="0">
              <a:spcBef>
                <a:spcPct val="0"/>
              </a:spcBef>
              <a:spcAft>
                <a:spcPct val="0"/>
              </a:spcAft>
              <a:defRPr sz="2400">
                <a:solidFill>
                  <a:schemeClr val="tx1"/>
                </a:solidFill>
                <a:latin typeface="Times" charset="0"/>
                <a:ea typeface="宋体" charset="0"/>
              </a:defRPr>
            </a:lvl8pPr>
            <a:lvl9pPr marL="3886200" indent="-228600" eaLnBrk="0" fontAlgn="base" hangingPunct="0">
              <a:spcBef>
                <a:spcPct val="0"/>
              </a:spcBef>
              <a:spcAft>
                <a:spcPct val="0"/>
              </a:spcAft>
              <a:defRPr sz="2400">
                <a:solidFill>
                  <a:schemeClr val="tx1"/>
                </a:solidFill>
                <a:latin typeface="Times" charset="0"/>
                <a:ea typeface="宋体" charset="0"/>
              </a:defRPr>
            </a:lvl9pPr>
          </a:lstStyle>
          <a:p>
            <a:pPr defTabSz="914400" eaLnBrk="0" fontAlgn="base" hangingPunct="0">
              <a:spcBef>
                <a:spcPct val="0"/>
              </a:spcBef>
              <a:spcAft>
                <a:spcPct val="0"/>
              </a:spcAft>
            </a:pPr>
            <a:r>
              <a:rPr lang="zh-CN" altLang="en-US" sz="2000" b="1" smtClean="0">
                <a:solidFill>
                  <a:srgbClr val="DADADA"/>
                </a:solidFill>
                <a:latin typeface="楷体_GB2312" charset="0"/>
                <a:ea typeface="楷体_GB2312" charset="0"/>
                <a:cs typeface="楷体_GB2312" charset="0"/>
              </a:rPr>
              <a:t>否</a:t>
            </a:r>
          </a:p>
        </p:txBody>
      </p:sp>
      <p:sp>
        <p:nvSpPr>
          <p:cNvPr id="776209" name="Rectangle 17"/>
          <p:cNvSpPr>
            <a:spLocks noChangeArrowheads="1"/>
          </p:cNvSpPr>
          <p:nvPr/>
        </p:nvSpPr>
        <p:spPr bwMode="auto">
          <a:xfrm>
            <a:off x="7696200" y="5486400"/>
            <a:ext cx="914400" cy="533400"/>
          </a:xfrm>
          <a:prstGeom prst="rect">
            <a:avLst/>
          </a:prstGeom>
          <a:solidFill>
            <a:srgbClr val="663300"/>
          </a:solidFill>
          <a:ln w="12700">
            <a:solidFill>
              <a:schemeClr val="tx1"/>
            </a:solidFill>
            <a:miter lim="800000"/>
            <a:headEnd/>
            <a:tailEnd/>
          </a:ln>
        </p:spPr>
        <p:txBody>
          <a:bodyPr wrap="none" anchor="ctr"/>
          <a:lstStyle/>
          <a:p>
            <a:pPr algn="ctr" defTabSz="914400" eaLnBrk="0" fontAlgn="base" hangingPunct="0">
              <a:spcBef>
                <a:spcPct val="0"/>
              </a:spcBef>
              <a:spcAft>
                <a:spcPct val="0"/>
              </a:spcAft>
            </a:pPr>
            <a:r>
              <a:rPr lang="en-US" altLang="zh-CN" sz="2000" b="1" smtClean="0">
                <a:solidFill>
                  <a:srgbClr val="DADADA"/>
                </a:solidFill>
                <a:latin typeface="楷体_GB2312" charset="0"/>
                <a:ea typeface="楷体_GB2312" charset="0"/>
                <a:cs typeface="楷体_GB2312" charset="0"/>
              </a:rPr>
              <a:t>blastn</a:t>
            </a:r>
          </a:p>
        </p:txBody>
      </p:sp>
      <p:sp>
        <p:nvSpPr>
          <p:cNvPr id="776210" name="Text Box 18"/>
          <p:cNvSpPr txBox="1">
            <a:spLocks noChangeArrowheads="1"/>
          </p:cNvSpPr>
          <p:nvPr/>
        </p:nvSpPr>
        <p:spPr bwMode="auto">
          <a:xfrm>
            <a:off x="5181600" y="3048000"/>
            <a:ext cx="438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2400">
                <a:solidFill>
                  <a:schemeClr val="tx1"/>
                </a:solidFill>
                <a:latin typeface="Times" charset="0"/>
                <a:ea typeface="宋体" charset="0"/>
                <a:cs typeface="宋体" charset="0"/>
              </a:defRPr>
            </a:lvl1pPr>
            <a:lvl2pPr marL="742950" indent="-285750">
              <a:defRPr sz="2400">
                <a:solidFill>
                  <a:schemeClr val="tx1"/>
                </a:solidFill>
                <a:latin typeface="Times" charset="0"/>
                <a:ea typeface="宋体" charset="0"/>
              </a:defRPr>
            </a:lvl2pPr>
            <a:lvl3pPr marL="1143000" indent="-228600">
              <a:defRPr sz="2400">
                <a:solidFill>
                  <a:schemeClr val="tx1"/>
                </a:solidFill>
                <a:latin typeface="Times" charset="0"/>
                <a:ea typeface="宋体" charset="0"/>
              </a:defRPr>
            </a:lvl3pPr>
            <a:lvl4pPr marL="1600200" indent="-228600">
              <a:defRPr sz="2400">
                <a:solidFill>
                  <a:schemeClr val="tx1"/>
                </a:solidFill>
                <a:latin typeface="Times" charset="0"/>
                <a:ea typeface="宋体" charset="0"/>
              </a:defRPr>
            </a:lvl4pPr>
            <a:lvl5pPr marL="2057400" indent="-228600">
              <a:defRPr sz="2400">
                <a:solidFill>
                  <a:schemeClr val="tx1"/>
                </a:solidFill>
                <a:latin typeface="Times" charset="0"/>
                <a:ea typeface="宋体" charset="0"/>
              </a:defRPr>
            </a:lvl5pPr>
            <a:lvl6pPr marL="2514600" indent="-228600" eaLnBrk="0" fontAlgn="base" hangingPunct="0">
              <a:spcBef>
                <a:spcPct val="0"/>
              </a:spcBef>
              <a:spcAft>
                <a:spcPct val="0"/>
              </a:spcAft>
              <a:defRPr sz="2400">
                <a:solidFill>
                  <a:schemeClr val="tx1"/>
                </a:solidFill>
                <a:latin typeface="Times" charset="0"/>
                <a:ea typeface="宋体" charset="0"/>
              </a:defRPr>
            </a:lvl6pPr>
            <a:lvl7pPr marL="2971800" indent="-228600" eaLnBrk="0" fontAlgn="base" hangingPunct="0">
              <a:spcBef>
                <a:spcPct val="0"/>
              </a:spcBef>
              <a:spcAft>
                <a:spcPct val="0"/>
              </a:spcAft>
              <a:defRPr sz="2400">
                <a:solidFill>
                  <a:schemeClr val="tx1"/>
                </a:solidFill>
                <a:latin typeface="Times" charset="0"/>
                <a:ea typeface="宋体" charset="0"/>
              </a:defRPr>
            </a:lvl7pPr>
            <a:lvl8pPr marL="3429000" indent="-228600" eaLnBrk="0" fontAlgn="base" hangingPunct="0">
              <a:spcBef>
                <a:spcPct val="0"/>
              </a:spcBef>
              <a:spcAft>
                <a:spcPct val="0"/>
              </a:spcAft>
              <a:defRPr sz="2400">
                <a:solidFill>
                  <a:schemeClr val="tx1"/>
                </a:solidFill>
                <a:latin typeface="Times" charset="0"/>
                <a:ea typeface="宋体" charset="0"/>
              </a:defRPr>
            </a:lvl8pPr>
            <a:lvl9pPr marL="3886200" indent="-228600" eaLnBrk="0" fontAlgn="base" hangingPunct="0">
              <a:spcBef>
                <a:spcPct val="0"/>
              </a:spcBef>
              <a:spcAft>
                <a:spcPct val="0"/>
              </a:spcAft>
              <a:defRPr sz="2400">
                <a:solidFill>
                  <a:schemeClr val="tx1"/>
                </a:solidFill>
                <a:latin typeface="Times" charset="0"/>
                <a:ea typeface="宋体" charset="0"/>
              </a:defRPr>
            </a:lvl9pPr>
          </a:lstStyle>
          <a:p>
            <a:pPr defTabSz="914400" eaLnBrk="0" fontAlgn="base" hangingPunct="0">
              <a:spcBef>
                <a:spcPct val="0"/>
              </a:spcBef>
              <a:spcAft>
                <a:spcPct val="0"/>
              </a:spcAft>
            </a:pPr>
            <a:r>
              <a:rPr lang="zh-CN" altLang="en-US" sz="2000" b="1" smtClean="0">
                <a:solidFill>
                  <a:srgbClr val="DADADA"/>
                </a:solidFill>
                <a:latin typeface="楷体_GB2312" charset="0"/>
                <a:ea typeface="楷体_GB2312" charset="0"/>
                <a:cs typeface="楷体_GB2312" charset="0"/>
              </a:rPr>
              <a:t>是</a:t>
            </a:r>
          </a:p>
        </p:txBody>
      </p:sp>
      <p:sp>
        <p:nvSpPr>
          <p:cNvPr id="776211" name="AutoShape 19"/>
          <p:cNvSpPr>
            <a:spLocks noChangeArrowheads="1"/>
          </p:cNvSpPr>
          <p:nvPr/>
        </p:nvSpPr>
        <p:spPr bwMode="auto">
          <a:xfrm>
            <a:off x="5719763" y="3429000"/>
            <a:ext cx="1976437" cy="914400"/>
          </a:xfrm>
          <a:prstGeom prst="diamond">
            <a:avLst/>
          </a:prstGeom>
          <a:solidFill>
            <a:schemeClr val="accent2"/>
          </a:solidFill>
          <a:ln w="12700">
            <a:solidFill>
              <a:srgbClr val="663300"/>
            </a:solidFill>
            <a:miter lim="800000"/>
            <a:headEnd/>
            <a:tailEnd/>
          </a:ln>
        </p:spPr>
        <p:txBody>
          <a:bodyPr wrap="none" anchor="ctr"/>
          <a:lstStyle/>
          <a:p>
            <a:pPr algn="ctr" defTabSz="914400" eaLnBrk="0" fontAlgn="base" hangingPunct="0">
              <a:spcBef>
                <a:spcPct val="0"/>
              </a:spcBef>
              <a:spcAft>
                <a:spcPct val="0"/>
              </a:spcAft>
            </a:pPr>
            <a:endParaRPr lang="zh-CN" altLang="en-US" sz="2000" b="1" smtClean="0">
              <a:solidFill>
                <a:srgbClr val="DADADA"/>
              </a:solidFill>
              <a:latin typeface="楷体_GB2312" charset="0"/>
              <a:ea typeface="楷体_GB2312" charset="0"/>
              <a:cs typeface="楷体_GB2312" charset="0"/>
            </a:endParaRPr>
          </a:p>
        </p:txBody>
      </p:sp>
      <p:sp>
        <p:nvSpPr>
          <p:cNvPr id="776212" name="Line 20"/>
          <p:cNvSpPr>
            <a:spLocks noChangeShapeType="1"/>
          </p:cNvSpPr>
          <p:nvPr/>
        </p:nvSpPr>
        <p:spPr bwMode="auto">
          <a:xfrm>
            <a:off x="6705600" y="4343400"/>
            <a:ext cx="0" cy="99060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defTabSz="914400" eaLnBrk="0" fontAlgn="base" hangingPunct="0">
              <a:spcBef>
                <a:spcPct val="0"/>
              </a:spcBef>
              <a:spcAft>
                <a:spcPct val="0"/>
              </a:spcAft>
            </a:pPr>
            <a:endParaRPr lang="zh-CN" altLang="en-US" sz="2400" smtClean="0">
              <a:solidFill>
                <a:srgbClr val="DADADA"/>
              </a:solidFill>
              <a:latin typeface="Times" charset="0"/>
              <a:ea typeface="宋体" charset="0"/>
              <a:cs typeface="宋体" charset="0"/>
            </a:endParaRPr>
          </a:p>
        </p:txBody>
      </p:sp>
      <p:sp>
        <p:nvSpPr>
          <p:cNvPr id="776213" name="Text Box 21"/>
          <p:cNvSpPr txBox="1">
            <a:spLocks noChangeArrowheads="1"/>
          </p:cNvSpPr>
          <p:nvPr/>
        </p:nvSpPr>
        <p:spPr bwMode="auto">
          <a:xfrm>
            <a:off x="7772400" y="3429000"/>
            <a:ext cx="438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2400">
                <a:solidFill>
                  <a:schemeClr val="tx1"/>
                </a:solidFill>
                <a:latin typeface="Times" charset="0"/>
                <a:ea typeface="宋体" charset="0"/>
                <a:cs typeface="宋体" charset="0"/>
              </a:defRPr>
            </a:lvl1pPr>
            <a:lvl2pPr marL="742950" indent="-285750">
              <a:defRPr sz="2400">
                <a:solidFill>
                  <a:schemeClr val="tx1"/>
                </a:solidFill>
                <a:latin typeface="Times" charset="0"/>
                <a:ea typeface="宋体" charset="0"/>
              </a:defRPr>
            </a:lvl2pPr>
            <a:lvl3pPr marL="1143000" indent="-228600">
              <a:defRPr sz="2400">
                <a:solidFill>
                  <a:schemeClr val="tx1"/>
                </a:solidFill>
                <a:latin typeface="Times" charset="0"/>
                <a:ea typeface="宋体" charset="0"/>
              </a:defRPr>
            </a:lvl3pPr>
            <a:lvl4pPr marL="1600200" indent="-228600">
              <a:defRPr sz="2400">
                <a:solidFill>
                  <a:schemeClr val="tx1"/>
                </a:solidFill>
                <a:latin typeface="Times" charset="0"/>
                <a:ea typeface="宋体" charset="0"/>
              </a:defRPr>
            </a:lvl4pPr>
            <a:lvl5pPr marL="2057400" indent="-228600">
              <a:defRPr sz="2400">
                <a:solidFill>
                  <a:schemeClr val="tx1"/>
                </a:solidFill>
                <a:latin typeface="Times" charset="0"/>
                <a:ea typeface="宋体" charset="0"/>
              </a:defRPr>
            </a:lvl5pPr>
            <a:lvl6pPr marL="2514600" indent="-228600" eaLnBrk="0" fontAlgn="base" hangingPunct="0">
              <a:spcBef>
                <a:spcPct val="0"/>
              </a:spcBef>
              <a:spcAft>
                <a:spcPct val="0"/>
              </a:spcAft>
              <a:defRPr sz="2400">
                <a:solidFill>
                  <a:schemeClr val="tx1"/>
                </a:solidFill>
                <a:latin typeface="Times" charset="0"/>
                <a:ea typeface="宋体" charset="0"/>
              </a:defRPr>
            </a:lvl6pPr>
            <a:lvl7pPr marL="2971800" indent="-228600" eaLnBrk="0" fontAlgn="base" hangingPunct="0">
              <a:spcBef>
                <a:spcPct val="0"/>
              </a:spcBef>
              <a:spcAft>
                <a:spcPct val="0"/>
              </a:spcAft>
              <a:defRPr sz="2400">
                <a:solidFill>
                  <a:schemeClr val="tx1"/>
                </a:solidFill>
                <a:latin typeface="Times" charset="0"/>
                <a:ea typeface="宋体" charset="0"/>
              </a:defRPr>
            </a:lvl7pPr>
            <a:lvl8pPr marL="3429000" indent="-228600" eaLnBrk="0" fontAlgn="base" hangingPunct="0">
              <a:spcBef>
                <a:spcPct val="0"/>
              </a:spcBef>
              <a:spcAft>
                <a:spcPct val="0"/>
              </a:spcAft>
              <a:defRPr sz="2400">
                <a:solidFill>
                  <a:schemeClr val="tx1"/>
                </a:solidFill>
                <a:latin typeface="Times" charset="0"/>
                <a:ea typeface="宋体" charset="0"/>
              </a:defRPr>
            </a:lvl8pPr>
            <a:lvl9pPr marL="3886200" indent="-228600" eaLnBrk="0" fontAlgn="base" hangingPunct="0">
              <a:spcBef>
                <a:spcPct val="0"/>
              </a:spcBef>
              <a:spcAft>
                <a:spcPct val="0"/>
              </a:spcAft>
              <a:defRPr sz="2400">
                <a:solidFill>
                  <a:schemeClr val="tx1"/>
                </a:solidFill>
                <a:latin typeface="Times" charset="0"/>
                <a:ea typeface="宋体" charset="0"/>
              </a:defRPr>
            </a:lvl9pPr>
          </a:lstStyle>
          <a:p>
            <a:pPr defTabSz="914400" eaLnBrk="0" fontAlgn="base" hangingPunct="0">
              <a:spcBef>
                <a:spcPct val="0"/>
              </a:spcBef>
              <a:spcAft>
                <a:spcPct val="0"/>
              </a:spcAft>
            </a:pPr>
            <a:r>
              <a:rPr lang="zh-CN" altLang="en-US" sz="2000" b="1" smtClean="0">
                <a:solidFill>
                  <a:srgbClr val="DADADA"/>
                </a:solidFill>
                <a:latin typeface="楷体_GB2312" charset="0"/>
                <a:ea typeface="楷体_GB2312" charset="0"/>
                <a:cs typeface="楷体_GB2312" charset="0"/>
              </a:rPr>
              <a:t>否</a:t>
            </a:r>
          </a:p>
        </p:txBody>
      </p:sp>
      <p:sp>
        <p:nvSpPr>
          <p:cNvPr id="776214" name="Rectangle 22"/>
          <p:cNvSpPr>
            <a:spLocks noChangeArrowheads="1"/>
          </p:cNvSpPr>
          <p:nvPr/>
        </p:nvSpPr>
        <p:spPr bwMode="auto">
          <a:xfrm>
            <a:off x="6019800" y="5486400"/>
            <a:ext cx="914400" cy="533400"/>
          </a:xfrm>
          <a:prstGeom prst="rect">
            <a:avLst/>
          </a:prstGeom>
          <a:solidFill>
            <a:srgbClr val="663300"/>
          </a:solidFill>
          <a:ln w="12700">
            <a:solidFill>
              <a:schemeClr val="tx1"/>
            </a:solidFill>
            <a:miter lim="800000"/>
            <a:headEnd/>
            <a:tailEnd/>
          </a:ln>
        </p:spPr>
        <p:txBody>
          <a:bodyPr wrap="none" anchor="ctr"/>
          <a:lstStyle/>
          <a:p>
            <a:pPr algn="ctr" defTabSz="914400" eaLnBrk="0" fontAlgn="base" hangingPunct="0">
              <a:spcBef>
                <a:spcPct val="0"/>
              </a:spcBef>
              <a:spcAft>
                <a:spcPct val="0"/>
              </a:spcAft>
            </a:pPr>
            <a:r>
              <a:rPr lang="en-US" altLang="zh-CN" sz="2000" b="1" smtClean="0">
                <a:solidFill>
                  <a:srgbClr val="DADADA"/>
                </a:solidFill>
                <a:latin typeface="楷体_GB2312" charset="0"/>
                <a:ea typeface="楷体_GB2312" charset="0"/>
                <a:cs typeface="楷体_GB2312" charset="0"/>
              </a:rPr>
              <a:t>tblastx</a:t>
            </a:r>
          </a:p>
        </p:txBody>
      </p:sp>
      <p:sp>
        <p:nvSpPr>
          <p:cNvPr id="776215" name="Rectangle 23"/>
          <p:cNvSpPr>
            <a:spLocks noChangeArrowheads="1"/>
          </p:cNvSpPr>
          <p:nvPr/>
        </p:nvSpPr>
        <p:spPr bwMode="auto">
          <a:xfrm>
            <a:off x="4419600" y="5486400"/>
            <a:ext cx="914400" cy="533400"/>
          </a:xfrm>
          <a:prstGeom prst="rect">
            <a:avLst/>
          </a:prstGeom>
          <a:solidFill>
            <a:srgbClr val="663300"/>
          </a:solidFill>
          <a:ln w="12700">
            <a:solidFill>
              <a:schemeClr val="tx1"/>
            </a:solidFill>
            <a:miter lim="800000"/>
            <a:headEnd/>
            <a:tailEnd/>
          </a:ln>
        </p:spPr>
        <p:txBody>
          <a:bodyPr wrap="none" anchor="ctr"/>
          <a:lstStyle/>
          <a:p>
            <a:pPr algn="ctr" defTabSz="914400" eaLnBrk="0" fontAlgn="base" hangingPunct="0">
              <a:spcBef>
                <a:spcPct val="0"/>
              </a:spcBef>
              <a:spcAft>
                <a:spcPct val="0"/>
              </a:spcAft>
            </a:pPr>
            <a:r>
              <a:rPr lang="en-US" altLang="zh-CN" sz="2000" b="1" smtClean="0">
                <a:solidFill>
                  <a:srgbClr val="DADADA"/>
                </a:solidFill>
                <a:latin typeface="楷体_GB2312" charset="0"/>
                <a:ea typeface="楷体_GB2312" charset="0"/>
                <a:cs typeface="楷体_GB2312" charset="0"/>
              </a:rPr>
              <a:t>blastx</a:t>
            </a:r>
          </a:p>
        </p:txBody>
      </p:sp>
      <p:grpSp>
        <p:nvGrpSpPr>
          <p:cNvPr id="2" name="Group 24"/>
          <p:cNvGrpSpPr>
            <a:grpSpLocks/>
          </p:cNvGrpSpPr>
          <p:nvPr/>
        </p:nvGrpSpPr>
        <p:grpSpPr bwMode="auto">
          <a:xfrm>
            <a:off x="2667000" y="3919538"/>
            <a:ext cx="914400" cy="1371600"/>
            <a:chOff x="1920" y="2496"/>
            <a:chExt cx="576" cy="768"/>
          </a:xfrm>
        </p:grpSpPr>
        <p:sp>
          <p:nvSpPr>
            <p:cNvPr id="72738" name="Line 25"/>
            <p:cNvSpPr>
              <a:spLocks noChangeShapeType="1"/>
            </p:cNvSpPr>
            <p:nvPr/>
          </p:nvSpPr>
          <p:spPr bwMode="auto">
            <a:xfrm>
              <a:off x="2496" y="2496"/>
              <a:ext cx="0" cy="768"/>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defTabSz="914400" eaLnBrk="0" fontAlgn="base" hangingPunct="0">
                <a:spcBef>
                  <a:spcPct val="0"/>
                </a:spcBef>
                <a:spcAft>
                  <a:spcPct val="0"/>
                </a:spcAft>
              </a:pPr>
              <a:endParaRPr lang="zh-CN" altLang="en-US" sz="2400" smtClean="0">
                <a:solidFill>
                  <a:srgbClr val="DADADA"/>
                </a:solidFill>
                <a:latin typeface="Times" charset="0"/>
                <a:ea typeface="宋体" charset="0"/>
                <a:cs typeface="宋体" charset="0"/>
              </a:endParaRPr>
            </a:p>
          </p:txBody>
        </p:sp>
        <p:sp>
          <p:nvSpPr>
            <p:cNvPr id="72739" name="Line 26"/>
            <p:cNvSpPr>
              <a:spLocks noChangeShapeType="1"/>
            </p:cNvSpPr>
            <p:nvPr/>
          </p:nvSpPr>
          <p:spPr bwMode="auto">
            <a:xfrm>
              <a:off x="1920" y="2496"/>
              <a:ext cx="576"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914400" eaLnBrk="0" fontAlgn="base" hangingPunct="0">
                <a:spcBef>
                  <a:spcPct val="0"/>
                </a:spcBef>
                <a:spcAft>
                  <a:spcPct val="0"/>
                </a:spcAft>
              </a:pPr>
              <a:endParaRPr lang="zh-CN" altLang="en-US" sz="2400" smtClean="0">
                <a:solidFill>
                  <a:srgbClr val="DADADA"/>
                </a:solidFill>
                <a:latin typeface="Times" charset="0"/>
                <a:ea typeface="宋体" charset="0"/>
                <a:cs typeface="宋体" charset="0"/>
              </a:endParaRPr>
            </a:p>
          </p:txBody>
        </p:sp>
      </p:grpSp>
      <p:grpSp>
        <p:nvGrpSpPr>
          <p:cNvPr id="3" name="Group 27"/>
          <p:cNvGrpSpPr>
            <a:grpSpLocks/>
          </p:cNvGrpSpPr>
          <p:nvPr/>
        </p:nvGrpSpPr>
        <p:grpSpPr bwMode="auto">
          <a:xfrm>
            <a:off x="7620000" y="3886200"/>
            <a:ext cx="533400" cy="1447800"/>
            <a:chOff x="1920" y="2496"/>
            <a:chExt cx="576" cy="768"/>
          </a:xfrm>
        </p:grpSpPr>
        <p:sp>
          <p:nvSpPr>
            <p:cNvPr id="72736" name="Line 28"/>
            <p:cNvSpPr>
              <a:spLocks noChangeShapeType="1"/>
            </p:cNvSpPr>
            <p:nvPr/>
          </p:nvSpPr>
          <p:spPr bwMode="auto">
            <a:xfrm>
              <a:off x="2496" y="2496"/>
              <a:ext cx="0" cy="768"/>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defTabSz="914400" eaLnBrk="0" fontAlgn="base" hangingPunct="0">
                <a:spcBef>
                  <a:spcPct val="0"/>
                </a:spcBef>
                <a:spcAft>
                  <a:spcPct val="0"/>
                </a:spcAft>
              </a:pPr>
              <a:endParaRPr lang="zh-CN" altLang="en-US" sz="2400" smtClean="0">
                <a:solidFill>
                  <a:srgbClr val="DADADA"/>
                </a:solidFill>
                <a:latin typeface="Times" charset="0"/>
                <a:ea typeface="宋体" charset="0"/>
                <a:cs typeface="宋体" charset="0"/>
              </a:endParaRPr>
            </a:p>
          </p:txBody>
        </p:sp>
        <p:sp>
          <p:nvSpPr>
            <p:cNvPr id="72737" name="Line 29"/>
            <p:cNvSpPr>
              <a:spLocks noChangeShapeType="1"/>
            </p:cNvSpPr>
            <p:nvPr/>
          </p:nvSpPr>
          <p:spPr bwMode="auto">
            <a:xfrm>
              <a:off x="1920" y="2496"/>
              <a:ext cx="576"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914400" eaLnBrk="0" fontAlgn="base" hangingPunct="0">
                <a:spcBef>
                  <a:spcPct val="0"/>
                </a:spcBef>
                <a:spcAft>
                  <a:spcPct val="0"/>
                </a:spcAft>
              </a:pPr>
              <a:endParaRPr lang="zh-CN" altLang="en-US" sz="2400" smtClean="0">
                <a:solidFill>
                  <a:srgbClr val="DADADA"/>
                </a:solidFill>
                <a:latin typeface="Times" charset="0"/>
                <a:ea typeface="宋体" charset="0"/>
                <a:cs typeface="宋体" charset="0"/>
              </a:endParaRPr>
            </a:p>
          </p:txBody>
        </p:sp>
      </p:grpSp>
      <p:sp>
        <p:nvSpPr>
          <p:cNvPr id="776222" name="Text Box 30"/>
          <p:cNvSpPr txBox="1">
            <a:spLocks noChangeArrowheads="1"/>
          </p:cNvSpPr>
          <p:nvPr/>
        </p:nvSpPr>
        <p:spPr bwMode="auto">
          <a:xfrm>
            <a:off x="6781800" y="4495800"/>
            <a:ext cx="4889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2400">
                <a:solidFill>
                  <a:schemeClr val="tx1"/>
                </a:solidFill>
                <a:latin typeface="Times" charset="0"/>
                <a:ea typeface="宋体" charset="0"/>
                <a:cs typeface="宋体" charset="0"/>
              </a:defRPr>
            </a:lvl1pPr>
            <a:lvl2pPr marL="742950" indent="-285750">
              <a:defRPr sz="2400">
                <a:solidFill>
                  <a:schemeClr val="tx1"/>
                </a:solidFill>
                <a:latin typeface="Times" charset="0"/>
                <a:ea typeface="宋体" charset="0"/>
              </a:defRPr>
            </a:lvl2pPr>
            <a:lvl3pPr marL="1143000" indent="-228600">
              <a:defRPr sz="2400">
                <a:solidFill>
                  <a:schemeClr val="tx1"/>
                </a:solidFill>
                <a:latin typeface="Times" charset="0"/>
                <a:ea typeface="宋体" charset="0"/>
              </a:defRPr>
            </a:lvl3pPr>
            <a:lvl4pPr marL="1600200" indent="-228600">
              <a:defRPr sz="2400">
                <a:solidFill>
                  <a:schemeClr val="tx1"/>
                </a:solidFill>
                <a:latin typeface="Times" charset="0"/>
                <a:ea typeface="宋体" charset="0"/>
              </a:defRPr>
            </a:lvl4pPr>
            <a:lvl5pPr marL="2057400" indent="-228600">
              <a:defRPr sz="2400">
                <a:solidFill>
                  <a:schemeClr val="tx1"/>
                </a:solidFill>
                <a:latin typeface="Times" charset="0"/>
                <a:ea typeface="宋体" charset="0"/>
              </a:defRPr>
            </a:lvl5pPr>
            <a:lvl6pPr marL="2514600" indent="-228600" eaLnBrk="0" fontAlgn="base" hangingPunct="0">
              <a:spcBef>
                <a:spcPct val="0"/>
              </a:spcBef>
              <a:spcAft>
                <a:spcPct val="0"/>
              </a:spcAft>
              <a:defRPr sz="2400">
                <a:solidFill>
                  <a:schemeClr val="tx1"/>
                </a:solidFill>
                <a:latin typeface="Times" charset="0"/>
                <a:ea typeface="宋体" charset="0"/>
              </a:defRPr>
            </a:lvl6pPr>
            <a:lvl7pPr marL="2971800" indent="-228600" eaLnBrk="0" fontAlgn="base" hangingPunct="0">
              <a:spcBef>
                <a:spcPct val="0"/>
              </a:spcBef>
              <a:spcAft>
                <a:spcPct val="0"/>
              </a:spcAft>
              <a:defRPr sz="2400">
                <a:solidFill>
                  <a:schemeClr val="tx1"/>
                </a:solidFill>
                <a:latin typeface="Times" charset="0"/>
                <a:ea typeface="宋体" charset="0"/>
              </a:defRPr>
            </a:lvl7pPr>
            <a:lvl8pPr marL="3429000" indent="-228600" eaLnBrk="0" fontAlgn="base" hangingPunct="0">
              <a:spcBef>
                <a:spcPct val="0"/>
              </a:spcBef>
              <a:spcAft>
                <a:spcPct val="0"/>
              </a:spcAft>
              <a:defRPr sz="2400">
                <a:solidFill>
                  <a:schemeClr val="tx1"/>
                </a:solidFill>
                <a:latin typeface="Times" charset="0"/>
                <a:ea typeface="宋体" charset="0"/>
              </a:defRPr>
            </a:lvl8pPr>
            <a:lvl9pPr marL="3886200" indent="-228600" eaLnBrk="0" fontAlgn="base" hangingPunct="0">
              <a:spcBef>
                <a:spcPct val="0"/>
              </a:spcBef>
              <a:spcAft>
                <a:spcPct val="0"/>
              </a:spcAft>
              <a:defRPr sz="2400">
                <a:solidFill>
                  <a:schemeClr val="tx1"/>
                </a:solidFill>
                <a:latin typeface="Times" charset="0"/>
                <a:ea typeface="宋体" charset="0"/>
              </a:defRPr>
            </a:lvl9pPr>
          </a:lstStyle>
          <a:p>
            <a:pPr defTabSz="914400" eaLnBrk="0" fontAlgn="base" hangingPunct="0">
              <a:spcBef>
                <a:spcPct val="0"/>
              </a:spcBef>
              <a:spcAft>
                <a:spcPct val="0"/>
              </a:spcAft>
            </a:pPr>
            <a:r>
              <a:rPr lang="zh-CN" altLang="en-US" sz="2000" smtClean="0">
                <a:solidFill>
                  <a:srgbClr val="DADADA"/>
                </a:solidFill>
                <a:latin typeface="楷体_GB2312" charset="0"/>
                <a:ea typeface="楷体_GB2312" charset="0"/>
                <a:cs typeface="楷体_GB2312" charset="0"/>
              </a:rPr>
              <a:t>是</a:t>
            </a:r>
          </a:p>
        </p:txBody>
      </p:sp>
      <p:grpSp>
        <p:nvGrpSpPr>
          <p:cNvPr id="4" name="Group 31"/>
          <p:cNvGrpSpPr>
            <a:grpSpLocks/>
          </p:cNvGrpSpPr>
          <p:nvPr/>
        </p:nvGrpSpPr>
        <p:grpSpPr bwMode="auto">
          <a:xfrm>
            <a:off x="6248400" y="2286000"/>
            <a:ext cx="457200" cy="1066800"/>
            <a:chOff x="1920" y="2496"/>
            <a:chExt cx="576" cy="768"/>
          </a:xfrm>
        </p:grpSpPr>
        <p:sp>
          <p:nvSpPr>
            <p:cNvPr id="72734" name="Line 32"/>
            <p:cNvSpPr>
              <a:spLocks noChangeShapeType="1"/>
            </p:cNvSpPr>
            <p:nvPr/>
          </p:nvSpPr>
          <p:spPr bwMode="auto">
            <a:xfrm>
              <a:off x="2496" y="2496"/>
              <a:ext cx="0" cy="768"/>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defTabSz="914400" eaLnBrk="0" fontAlgn="base" hangingPunct="0">
                <a:spcBef>
                  <a:spcPct val="0"/>
                </a:spcBef>
                <a:spcAft>
                  <a:spcPct val="0"/>
                </a:spcAft>
              </a:pPr>
              <a:endParaRPr lang="zh-CN" altLang="en-US" sz="2400" smtClean="0">
                <a:solidFill>
                  <a:srgbClr val="DADADA"/>
                </a:solidFill>
                <a:latin typeface="Times" charset="0"/>
                <a:ea typeface="宋体" charset="0"/>
                <a:cs typeface="宋体" charset="0"/>
              </a:endParaRPr>
            </a:p>
          </p:txBody>
        </p:sp>
        <p:sp>
          <p:nvSpPr>
            <p:cNvPr id="72735" name="Line 33"/>
            <p:cNvSpPr>
              <a:spLocks noChangeShapeType="1"/>
            </p:cNvSpPr>
            <p:nvPr/>
          </p:nvSpPr>
          <p:spPr bwMode="auto">
            <a:xfrm>
              <a:off x="1920" y="2496"/>
              <a:ext cx="576"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914400" eaLnBrk="0" fontAlgn="base" hangingPunct="0">
                <a:spcBef>
                  <a:spcPct val="0"/>
                </a:spcBef>
                <a:spcAft>
                  <a:spcPct val="0"/>
                </a:spcAft>
              </a:pPr>
              <a:endParaRPr lang="zh-CN" altLang="en-US" sz="2400" smtClean="0">
                <a:solidFill>
                  <a:srgbClr val="DADADA"/>
                </a:solidFill>
                <a:latin typeface="Times" charset="0"/>
                <a:ea typeface="宋体" charset="0"/>
                <a:cs typeface="宋体" charset="0"/>
              </a:endParaRPr>
            </a:p>
          </p:txBody>
        </p:sp>
      </p:grpSp>
      <p:sp>
        <p:nvSpPr>
          <p:cNvPr id="776226" name="Text Box 34"/>
          <p:cNvSpPr txBox="1">
            <a:spLocks noChangeArrowheads="1"/>
          </p:cNvSpPr>
          <p:nvPr/>
        </p:nvSpPr>
        <p:spPr bwMode="auto">
          <a:xfrm>
            <a:off x="5902325" y="3657600"/>
            <a:ext cx="17176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2400">
                <a:solidFill>
                  <a:schemeClr val="tx1"/>
                </a:solidFill>
                <a:latin typeface="Times" charset="0"/>
                <a:ea typeface="宋体" charset="0"/>
                <a:cs typeface="宋体" charset="0"/>
              </a:defRPr>
            </a:lvl1pPr>
            <a:lvl2pPr marL="742950" indent="-285750">
              <a:defRPr sz="2400">
                <a:solidFill>
                  <a:schemeClr val="tx1"/>
                </a:solidFill>
                <a:latin typeface="Times" charset="0"/>
                <a:ea typeface="宋体" charset="0"/>
              </a:defRPr>
            </a:lvl2pPr>
            <a:lvl3pPr marL="1143000" indent="-228600">
              <a:defRPr sz="2400">
                <a:solidFill>
                  <a:schemeClr val="tx1"/>
                </a:solidFill>
                <a:latin typeface="Times" charset="0"/>
                <a:ea typeface="宋体" charset="0"/>
              </a:defRPr>
            </a:lvl3pPr>
            <a:lvl4pPr marL="1600200" indent="-228600">
              <a:defRPr sz="2400">
                <a:solidFill>
                  <a:schemeClr val="tx1"/>
                </a:solidFill>
                <a:latin typeface="Times" charset="0"/>
                <a:ea typeface="宋体" charset="0"/>
              </a:defRPr>
            </a:lvl4pPr>
            <a:lvl5pPr marL="2057400" indent="-228600">
              <a:defRPr sz="2400">
                <a:solidFill>
                  <a:schemeClr val="tx1"/>
                </a:solidFill>
                <a:latin typeface="Times" charset="0"/>
                <a:ea typeface="宋体" charset="0"/>
              </a:defRPr>
            </a:lvl5pPr>
            <a:lvl6pPr marL="2514600" indent="-228600" eaLnBrk="0" fontAlgn="base" hangingPunct="0">
              <a:spcBef>
                <a:spcPct val="0"/>
              </a:spcBef>
              <a:spcAft>
                <a:spcPct val="0"/>
              </a:spcAft>
              <a:defRPr sz="2400">
                <a:solidFill>
                  <a:schemeClr val="tx1"/>
                </a:solidFill>
                <a:latin typeface="Times" charset="0"/>
                <a:ea typeface="宋体" charset="0"/>
              </a:defRPr>
            </a:lvl6pPr>
            <a:lvl7pPr marL="2971800" indent="-228600" eaLnBrk="0" fontAlgn="base" hangingPunct="0">
              <a:spcBef>
                <a:spcPct val="0"/>
              </a:spcBef>
              <a:spcAft>
                <a:spcPct val="0"/>
              </a:spcAft>
              <a:defRPr sz="2400">
                <a:solidFill>
                  <a:schemeClr val="tx1"/>
                </a:solidFill>
                <a:latin typeface="Times" charset="0"/>
                <a:ea typeface="宋体" charset="0"/>
              </a:defRPr>
            </a:lvl7pPr>
            <a:lvl8pPr marL="3429000" indent="-228600" eaLnBrk="0" fontAlgn="base" hangingPunct="0">
              <a:spcBef>
                <a:spcPct val="0"/>
              </a:spcBef>
              <a:spcAft>
                <a:spcPct val="0"/>
              </a:spcAft>
              <a:defRPr sz="2400">
                <a:solidFill>
                  <a:schemeClr val="tx1"/>
                </a:solidFill>
                <a:latin typeface="Times" charset="0"/>
                <a:ea typeface="宋体" charset="0"/>
              </a:defRPr>
            </a:lvl8pPr>
            <a:lvl9pPr marL="3886200" indent="-228600" eaLnBrk="0" fontAlgn="base" hangingPunct="0">
              <a:spcBef>
                <a:spcPct val="0"/>
              </a:spcBef>
              <a:spcAft>
                <a:spcPct val="0"/>
              </a:spcAft>
              <a:defRPr sz="2400">
                <a:solidFill>
                  <a:schemeClr val="tx1"/>
                </a:solidFill>
                <a:latin typeface="Times" charset="0"/>
                <a:ea typeface="宋体" charset="0"/>
              </a:defRPr>
            </a:lvl9pPr>
          </a:lstStyle>
          <a:p>
            <a:pPr defTabSz="914400" eaLnBrk="0" fontAlgn="base" hangingPunct="0">
              <a:spcBef>
                <a:spcPct val="0"/>
              </a:spcBef>
              <a:spcAft>
                <a:spcPct val="0"/>
              </a:spcAft>
            </a:pPr>
            <a:r>
              <a:rPr lang="zh-CN" altLang="en-US" sz="2000" b="1" smtClean="0">
                <a:solidFill>
                  <a:srgbClr val="DADADA"/>
                </a:solidFill>
                <a:latin typeface="楷体_GB2312" charset="0"/>
                <a:ea typeface="楷体_GB2312" charset="0"/>
                <a:cs typeface="楷体_GB2312" charset="0"/>
              </a:rPr>
              <a:t>数据库翻译？</a:t>
            </a:r>
          </a:p>
        </p:txBody>
      </p:sp>
      <p:sp>
        <p:nvSpPr>
          <p:cNvPr id="72733" name="Text Box 35"/>
          <p:cNvSpPr txBox="1">
            <a:spLocks noChangeArrowheads="1"/>
          </p:cNvSpPr>
          <p:nvPr/>
        </p:nvSpPr>
        <p:spPr bwMode="auto">
          <a:xfrm>
            <a:off x="898525" y="1163638"/>
            <a:ext cx="1403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2400">
                <a:solidFill>
                  <a:schemeClr val="tx1"/>
                </a:solidFill>
                <a:latin typeface="Times" charset="0"/>
                <a:ea typeface="宋体" charset="0"/>
                <a:cs typeface="宋体" charset="0"/>
              </a:defRPr>
            </a:lvl1pPr>
            <a:lvl2pPr marL="742950" indent="-285750">
              <a:defRPr sz="2400">
                <a:solidFill>
                  <a:schemeClr val="tx1"/>
                </a:solidFill>
                <a:latin typeface="Times" charset="0"/>
                <a:ea typeface="宋体" charset="0"/>
              </a:defRPr>
            </a:lvl2pPr>
            <a:lvl3pPr marL="1143000" indent="-228600">
              <a:defRPr sz="2400">
                <a:solidFill>
                  <a:schemeClr val="tx1"/>
                </a:solidFill>
                <a:latin typeface="Times" charset="0"/>
                <a:ea typeface="宋体" charset="0"/>
              </a:defRPr>
            </a:lvl3pPr>
            <a:lvl4pPr marL="1600200" indent="-228600">
              <a:defRPr sz="2400">
                <a:solidFill>
                  <a:schemeClr val="tx1"/>
                </a:solidFill>
                <a:latin typeface="Times" charset="0"/>
                <a:ea typeface="宋体" charset="0"/>
              </a:defRPr>
            </a:lvl4pPr>
            <a:lvl5pPr marL="2057400" indent="-228600">
              <a:defRPr sz="2400">
                <a:solidFill>
                  <a:schemeClr val="tx1"/>
                </a:solidFill>
                <a:latin typeface="Times" charset="0"/>
                <a:ea typeface="宋体" charset="0"/>
              </a:defRPr>
            </a:lvl5pPr>
            <a:lvl6pPr marL="2514600" indent="-228600" eaLnBrk="0" fontAlgn="base" hangingPunct="0">
              <a:spcBef>
                <a:spcPct val="0"/>
              </a:spcBef>
              <a:spcAft>
                <a:spcPct val="0"/>
              </a:spcAft>
              <a:defRPr sz="2400">
                <a:solidFill>
                  <a:schemeClr val="tx1"/>
                </a:solidFill>
                <a:latin typeface="Times" charset="0"/>
                <a:ea typeface="宋体" charset="0"/>
              </a:defRPr>
            </a:lvl6pPr>
            <a:lvl7pPr marL="2971800" indent="-228600" eaLnBrk="0" fontAlgn="base" hangingPunct="0">
              <a:spcBef>
                <a:spcPct val="0"/>
              </a:spcBef>
              <a:spcAft>
                <a:spcPct val="0"/>
              </a:spcAft>
              <a:defRPr sz="2400">
                <a:solidFill>
                  <a:schemeClr val="tx1"/>
                </a:solidFill>
                <a:latin typeface="Times" charset="0"/>
                <a:ea typeface="宋体" charset="0"/>
              </a:defRPr>
            </a:lvl7pPr>
            <a:lvl8pPr marL="3429000" indent="-228600" eaLnBrk="0" fontAlgn="base" hangingPunct="0">
              <a:spcBef>
                <a:spcPct val="0"/>
              </a:spcBef>
              <a:spcAft>
                <a:spcPct val="0"/>
              </a:spcAft>
              <a:defRPr sz="2400">
                <a:solidFill>
                  <a:schemeClr val="tx1"/>
                </a:solidFill>
                <a:latin typeface="Times" charset="0"/>
                <a:ea typeface="宋体" charset="0"/>
              </a:defRPr>
            </a:lvl8pPr>
            <a:lvl9pPr marL="3886200" indent="-228600" eaLnBrk="0" fontAlgn="base" hangingPunct="0">
              <a:spcBef>
                <a:spcPct val="0"/>
              </a:spcBef>
              <a:spcAft>
                <a:spcPct val="0"/>
              </a:spcAft>
              <a:defRPr sz="2400">
                <a:solidFill>
                  <a:schemeClr val="tx1"/>
                </a:solidFill>
                <a:latin typeface="Times" charset="0"/>
                <a:ea typeface="宋体" charset="0"/>
              </a:defRPr>
            </a:lvl9pPr>
          </a:lstStyle>
          <a:p>
            <a:pPr defTabSz="914400" eaLnBrk="0" fontAlgn="base" hangingPunct="0">
              <a:spcBef>
                <a:spcPct val="0"/>
              </a:spcBef>
              <a:spcAft>
                <a:spcPct val="0"/>
              </a:spcAft>
            </a:pPr>
            <a:r>
              <a:rPr lang="zh-CN" altLang="en-US" smtClean="0">
                <a:solidFill>
                  <a:srgbClr val="DADADA"/>
                </a:solidFill>
                <a:latin typeface="楷体_GB2312" charset="0"/>
                <a:ea typeface="楷体_GB2312" charset="0"/>
                <a:cs typeface="楷体_GB2312" charset="0"/>
              </a:rPr>
              <a:t>查询序列</a:t>
            </a:r>
          </a:p>
        </p:txBody>
      </p:sp>
    </p:spTree>
    <p:extLst>
      <p:ext uri="{BB962C8B-B14F-4D97-AF65-F5344CB8AC3E}">
        <p14:creationId xmlns:p14="http://schemas.microsoft.com/office/powerpoint/2010/main" val="52625647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76195"/>
                                        </p:tgtEl>
                                        <p:attrNameLst>
                                          <p:attrName>style.visibility</p:attrName>
                                        </p:attrNameLst>
                                      </p:cBhvr>
                                      <p:to>
                                        <p:strVal val="visible"/>
                                      </p:to>
                                    </p:set>
                                    <p:animEffect transition="in" filter="dissolve">
                                      <p:cBhvr>
                                        <p:cTn id="7" dur="500"/>
                                        <p:tgtEl>
                                          <p:spTgt spid="77619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776196"/>
                                        </p:tgtEl>
                                        <p:attrNameLst>
                                          <p:attrName>style.visibility</p:attrName>
                                        </p:attrNameLst>
                                      </p:cBhvr>
                                      <p:to>
                                        <p:strVal val="visible"/>
                                      </p:to>
                                    </p:set>
                                    <p:animEffect transition="in" filter="dissolve">
                                      <p:cBhvr>
                                        <p:cTn id="12" dur="500"/>
                                        <p:tgtEl>
                                          <p:spTgt spid="77619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776197"/>
                                        </p:tgtEl>
                                        <p:attrNameLst>
                                          <p:attrName>style.visibility</p:attrName>
                                        </p:attrNameLst>
                                      </p:cBhvr>
                                      <p:to>
                                        <p:strVal val="visible"/>
                                      </p:to>
                                    </p:set>
                                    <p:animEffect transition="in" filter="dissolve">
                                      <p:cBhvr>
                                        <p:cTn id="17" dur="500"/>
                                        <p:tgtEl>
                                          <p:spTgt spid="776197"/>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776198"/>
                                        </p:tgtEl>
                                        <p:attrNameLst>
                                          <p:attrName>style.visibility</p:attrName>
                                        </p:attrNameLst>
                                      </p:cBhvr>
                                      <p:to>
                                        <p:strVal val="visible"/>
                                      </p:to>
                                    </p:set>
                                    <p:animEffect transition="in" filter="dissolve">
                                      <p:cBhvr>
                                        <p:cTn id="22" dur="500"/>
                                        <p:tgtEl>
                                          <p:spTgt spid="776198"/>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776199"/>
                                        </p:tgtEl>
                                        <p:attrNameLst>
                                          <p:attrName>style.visibility</p:attrName>
                                        </p:attrNameLst>
                                      </p:cBhvr>
                                      <p:to>
                                        <p:strVal val="visible"/>
                                      </p:to>
                                    </p:set>
                                    <p:animEffect transition="in" filter="dissolve">
                                      <p:cBhvr>
                                        <p:cTn id="27" dur="500"/>
                                        <p:tgtEl>
                                          <p:spTgt spid="776199"/>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776200"/>
                                        </p:tgtEl>
                                        <p:attrNameLst>
                                          <p:attrName>style.visibility</p:attrName>
                                        </p:attrNameLst>
                                      </p:cBhvr>
                                      <p:to>
                                        <p:strVal val="visible"/>
                                      </p:to>
                                    </p:set>
                                    <p:animEffect transition="in" filter="dissolve">
                                      <p:cBhvr>
                                        <p:cTn id="32" dur="500"/>
                                        <p:tgtEl>
                                          <p:spTgt spid="776200"/>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776201"/>
                                        </p:tgtEl>
                                        <p:attrNameLst>
                                          <p:attrName>style.visibility</p:attrName>
                                        </p:attrNameLst>
                                      </p:cBhvr>
                                      <p:to>
                                        <p:strVal val="visible"/>
                                      </p:to>
                                    </p:set>
                                    <p:animEffect transition="in" filter="dissolve">
                                      <p:cBhvr>
                                        <p:cTn id="37" dur="500"/>
                                        <p:tgtEl>
                                          <p:spTgt spid="776201"/>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776207"/>
                                        </p:tgtEl>
                                        <p:attrNameLst>
                                          <p:attrName>style.visibility</p:attrName>
                                        </p:attrNameLst>
                                      </p:cBhvr>
                                      <p:to>
                                        <p:strVal val="visible"/>
                                      </p:to>
                                    </p:set>
                                    <p:animEffect transition="in" filter="dissolve">
                                      <p:cBhvr>
                                        <p:cTn id="42" dur="500"/>
                                        <p:tgtEl>
                                          <p:spTgt spid="776207"/>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9" presetClass="entr" presetSubtype="0" fill="hold" nodeType="clickEffect">
                                  <p:stCondLst>
                                    <p:cond delay="0"/>
                                  </p:stCondLst>
                                  <p:childTnLst>
                                    <p:set>
                                      <p:cBhvr>
                                        <p:cTn id="46" dur="1" fill="hold">
                                          <p:stCondLst>
                                            <p:cond delay="0"/>
                                          </p:stCondLst>
                                        </p:cTn>
                                        <p:tgtEl>
                                          <p:spTgt spid="2"/>
                                        </p:tgtEl>
                                        <p:attrNameLst>
                                          <p:attrName>style.visibility</p:attrName>
                                        </p:attrNameLst>
                                      </p:cBhvr>
                                      <p:to>
                                        <p:strVal val="visible"/>
                                      </p:to>
                                    </p:set>
                                    <p:animEffect transition="in" filter="dissolve">
                                      <p:cBhvr>
                                        <p:cTn id="47" dur="500"/>
                                        <p:tgtEl>
                                          <p:spTgt spid="2"/>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9" presetClass="entr" presetSubtype="0" fill="hold" grpId="0" nodeType="clickEffect">
                                  <p:stCondLst>
                                    <p:cond delay="0"/>
                                  </p:stCondLst>
                                  <p:childTnLst>
                                    <p:set>
                                      <p:cBhvr>
                                        <p:cTn id="51" dur="1" fill="hold">
                                          <p:stCondLst>
                                            <p:cond delay="0"/>
                                          </p:stCondLst>
                                        </p:cTn>
                                        <p:tgtEl>
                                          <p:spTgt spid="776206"/>
                                        </p:tgtEl>
                                        <p:attrNameLst>
                                          <p:attrName>style.visibility</p:attrName>
                                        </p:attrNameLst>
                                      </p:cBhvr>
                                      <p:to>
                                        <p:strVal val="visible"/>
                                      </p:to>
                                    </p:set>
                                    <p:animEffect transition="in" filter="dissolve">
                                      <p:cBhvr>
                                        <p:cTn id="52" dur="500"/>
                                        <p:tgtEl>
                                          <p:spTgt spid="776206"/>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9" presetClass="entr" presetSubtype="0" fill="hold" grpId="0" nodeType="clickEffect">
                                  <p:stCondLst>
                                    <p:cond delay="0"/>
                                  </p:stCondLst>
                                  <p:childTnLst>
                                    <p:set>
                                      <p:cBhvr>
                                        <p:cTn id="56" dur="1" fill="hold">
                                          <p:stCondLst>
                                            <p:cond delay="0"/>
                                          </p:stCondLst>
                                        </p:cTn>
                                        <p:tgtEl>
                                          <p:spTgt spid="776202"/>
                                        </p:tgtEl>
                                        <p:attrNameLst>
                                          <p:attrName>style.visibility</p:attrName>
                                        </p:attrNameLst>
                                      </p:cBhvr>
                                      <p:to>
                                        <p:strVal val="visible"/>
                                      </p:to>
                                    </p:set>
                                    <p:animEffect transition="in" filter="dissolve">
                                      <p:cBhvr>
                                        <p:cTn id="57" dur="500"/>
                                        <p:tgtEl>
                                          <p:spTgt spid="776202"/>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9" presetClass="entr" presetSubtype="0" fill="hold" grpId="0" nodeType="clickEffect">
                                  <p:stCondLst>
                                    <p:cond delay="0"/>
                                  </p:stCondLst>
                                  <p:childTnLst>
                                    <p:set>
                                      <p:cBhvr>
                                        <p:cTn id="61" dur="1" fill="hold">
                                          <p:stCondLst>
                                            <p:cond delay="0"/>
                                          </p:stCondLst>
                                        </p:cTn>
                                        <p:tgtEl>
                                          <p:spTgt spid="776203"/>
                                        </p:tgtEl>
                                        <p:attrNameLst>
                                          <p:attrName>style.visibility</p:attrName>
                                        </p:attrNameLst>
                                      </p:cBhvr>
                                      <p:to>
                                        <p:strVal val="visible"/>
                                      </p:to>
                                    </p:set>
                                    <p:animEffect transition="in" filter="dissolve">
                                      <p:cBhvr>
                                        <p:cTn id="62" dur="500"/>
                                        <p:tgtEl>
                                          <p:spTgt spid="776203"/>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9" presetClass="entr" presetSubtype="0" fill="hold" grpId="0" nodeType="clickEffect">
                                  <p:stCondLst>
                                    <p:cond delay="0"/>
                                  </p:stCondLst>
                                  <p:childTnLst>
                                    <p:set>
                                      <p:cBhvr>
                                        <p:cTn id="66" dur="1" fill="hold">
                                          <p:stCondLst>
                                            <p:cond delay="0"/>
                                          </p:stCondLst>
                                        </p:cTn>
                                        <p:tgtEl>
                                          <p:spTgt spid="776204"/>
                                        </p:tgtEl>
                                        <p:attrNameLst>
                                          <p:attrName>style.visibility</p:attrName>
                                        </p:attrNameLst>
                                      </p:cBhvr>
                                      <p:to>
                                        <p:strVal val="visible"/>
                                      </p:to>
                                    </p:set>
                                    <p:animEffect transition="in" filter="dissolve">
                                      <p:cBhvr>
                                        <p:cTn id="67" dur="500"/>
                                        <p:tgtEl>
                                          <p:spTgt spid="776204"/>
                                        </p:tgtEl>
                                      </p:cBhvr>
                                    </p:animEffect>
                                  </p:childTnLst>
                                </p:cTn>
                              </p:par>
                            </p:childTnLst>
                          </p:cTn>
                        </p:par>
                      </p:childTnLst>
                    </p:cTn>
                  </p:par>
                  <p:par>
                    <p:cTn id="68" fill="hold" nodeType="clickPar">
                      <p:stCondLst>
                        <p:cond delay="indefinite"/>
                      </p:stCondLst>
                      <p:childTnLst>
                        <p:par>
                          <p:cTn id="69" fill="hold" nodeType="withGroup">
                            <p:stCondLst>
                              <p:cond delay="0"/>
                            </p:stCondLst>
                            <p:childTnLst>
                              <p:par>
                                <p:cTn id="70" presetID="9" presetClass="entr" presetSubtype="0" fill="hold" grpId="0" nodeType="clickEffect">
                                  <p:stCondLst>
                                    <p:cond delay="0"/>
                                  </p:stCondLst>
                                  <p:childTnLst>
                                    <p:set>
                                      <p:cBhvr>
                                        <p:cTn id="71" dur="1" fill="hold">
                                          <p:stCondLst>
                                            <p:cond delay="0"/>
                                          </p:stCondLst>
                                        </p:cTn>
                                        <p:tgtEl>
                                          <p:spTgt spid="776205"/>
                                        </p:tgtEl>
                                        <p:attrNameLst>
                                          <p:attrName>style.visibility</p:attrName>
                                        </p:attrNameLst>
                                      </p:cBhvr>
                                      <p:to>
                                        <p:strVal val="visible"/>
                                      </p:to>
                                    </p:set>
                                    <p:animEffect transition="in" filter="dissolve">
                                      <p:cBhvr>
                                        <p:cTn id="72" dur="500"/>
                                        <p:tgtEl>
                                          <p:spTgt spid="776205"/>
                                        </p:tgtEl>
                                      </p:cBhvr>
                                    </p:animEffect>
                                  </p:childTnLst>
                                </p:cTn>
                              </p:par>
                            </p:childTnLst>
                          </p:cTn>
                        </p:par>
                      </p:childTnLst>
                    </p:cTn>
                  </p:par>
                  <p:par>
                    <p:cTn id="73" fill="hold" nodeType="clickPar">
                      <p:stCondLst>
                        <p:cond delay="indefinite"/>
                      </p:stCondLst>
                      <p:childTnLst>
                        <p:par>
                          <p:cTn id="74" fill="hold" nodeType="withGroup">
                            <p:stCondLst>
                              <p:cond delay="0"/>
                            </p:stCondLst>
                            <p:childTnLst>
                              <p:par>
                                <p:cTn id="75" presetID="9" presetClass="entr" presetSubtype="0" fill="hold" grpId="0" nodeType="clickEffect">
                                  <p:stCondLst>
                                    <p:cond delay="0"/>
                                  </p:stCondLst>
                                  <p:childTnLst>
                                    <p:set>
                                      <p:cBhvr>
                                        <p:cTn id="76" dur="1" fill="hold">
                                          <p:stCondLst>
                                            <p:cond delay="0"/>
                                          </p:stCondLst>
                                        </p:cTn>
                                        <p:tgtEl>
                                          <p:spTgt spid="776210"/>
                                        </p:tgtEl>
                                        <p:attrNameLst>
                                          <p:attrName>style.visibility</p:attrName>
                                        </p:attrNameLst>
                                      </p:cBhvr>
                                      <p:to>
                                        <p:strVal val="visible"/>
                                      </p:to>
                                    </p:set>
                                    <p:animEffect transition="in" filter="dissolve">
                                      <p:cBhvr>
                                        <p:cTn id="77" dur="500"/>
                                        <p:tgtEl>
                                          <p:spTgt spid="776210"/>
                                        </p:tgtEl>
                                      </p:cBhvr>
                                    </p:animEffect>
                                  </p:childTnLst>
                                </p:cTn>
                              </p:par>
                            </p:childTnLst>
                          </p:cTn>
                        </p:par>
                      </p:childTnLst>
                    </p:cTn>
                  </p:par>
                  <p:par>
                    <p:cTn id="78" fill="hold" nodeType="clickPar">
                      <p:stCondLst>
                        <p:cond delay="indefinite"/>
                      </p:stCondLst>
                      <p:childTnLst>
                        <p:par>
                          <p:cTn id="79" fill="hold" nodeType="withGroup">
                            <p:stCondLst>
                              <p:cond delay="0"/>
                            </p:stCondLst>
                            <p:childTnLst>
                              <p:par>
                                <p:cTn id="80" presetID="9" presetClass="entr" presetSubtype="0" fill="hold" grpId="0" nodeType="clickEffect">
                                  <p:stCondLst>
                                    <p:cond delay="0"/>
                                  </p:stCondLst>
                                  <p:childTnLst>
                                    <p:set>
                                      <p:cBhvr>
                                        <p:cTn id="81" dur="1" fill="hold">
                                          <p:stCondLst>
                                            <p:cond delay="0"/>
                                          </p:stCondLst>
                                        </p:cTn>
                                        <p:tgtEl>
                                          <p:spTgt spid="776215"/>
                                        </p:tgtEl>
                                        <p:attrNameLst>
                                          <p:attrName>style.visibility</p:attrName>
                                        </p:attrNameLst>
                                      </p:cBhvr>
                                      <p:to>
                                        <p:strVal val="visible"/>
                                      </p:to>
                                    </p:set>
                                    <p:animEffect transition="in" filter="dissolve">
                                      <p:cBhvr>
                                        <p:cTn id="82" dur="500"/>
                                        <p:tgtEl>
                                          <p:spTgt spid="776215"/>
                                        </p:tgtEl>
                                      </p:cBhvr>
                                    </p:animEffect>
                                  </p:childTnLst>
                                </p:cTn>
                              </p:par>
                            </p:childTnLst>
                          </p:cTn>
                        </p:par>
                      </p:childTnLst>
                    </p:cTn>
                  </p:par>
                  <p:par>
                    <p:cTn id="83" fill="hold" nodeType="clickPar">
                      <p:stCondLst>
                        <p:cond delay="indefinite"/>
                      </p:stCondLst>
                      <p:childTnLst>
                        <p:par>
                          <p:cTn id="84" fill="hold" nodeType="withGroup">
                            <p:stCondLst>
                              <p:cond delay="0"/>
                            </p:stCondLst>
                            <p:childTnLst>
                              <p:par>
                                <p:cTn id="85" presetID="9" presetClass="entr" presetSubtype="0" fill="hold" grpId="0" nodeType="clickEffect">
                                  <p:stCondLst>
                                    <p:cond delay="0"/>
                                  </p:stCondLst>
                                  <p:childTnLst>
                                    <p:set>
                                      <p:cBhvr>
                                        <p:cTn id="86" dur="1" fill="hold">
                                          <p:stCondLst>
                                            <p:cond delay="0"/>
                                          </p:stCondLst>
                                        </p:cTn>
                                        <p:tgtEl>
                                          <p:spTgt spid="776208"/>
                                        </p:tgtEl>
                                        <p:attrNameLst>
                                          <p:attrName>style.visibility</p:attrName>
                                        </p:attrNameLst>
                                      </p:cBhvr>
                                      <p:to>
                                        <p:strVal val="visible"/>
                                      </p:to>
                                    </p:set>
                                    <p:animEffect transition="in" filter="dissolve">
                                      <p:cBhvr>
                                        <p:cTn id="87" dur="500"/>
                                        <p:tgtEl>
                                          <p:spTgt spid="776208"/>
                                        </p:tgtEl>
                                      </p:cBhvr>
                                    </p:animEffect>
                                  </p:childTnLst>
                                </p:cTn>
                              </p:par>
                            </p:childTnLst>
                          </p:cTn>
                        </p:par>
                      </p:childTnLst>
                    </p:cTn>
                  </p:par>
                  <p:par>
                    <p:cTn id="88" fill="hold" nodeType="clickPar">
                      <p:stCondLst>
                        <p:cond delay="indefinite"/>
                      </p:stCondLst>
                      <p:childTnLst>
                        <p:par>
                          <p:cTn id="89" fill="hold" nodeType="withGroup">
                            <p:stCondLst>
                              <p:cond delay="0"/>
                            </p:stCondLst>
                            <p:childTnLst>
                              <p:par>
                                <p:cTn id="90" presetID="9" presetClass="entr" presetSubtype="0" fill="hold" nodeType="clickEffect">
                                  <p:stCondLst>
                                    <p:cond delay="0"/>
                                  </p:stCondLst>
                                  <p:childTnLst>
                                    <p:set>
                                      <p:cBhvr>
                                        <p:cTn id="91" dur="1" fill="hold">
                                          <p:stCondLst>
                                            <p:cond delay="0"/>
                                          </p:stCondLst>
                                        </p:cTn>
                                        <p:tgtEl>
                                          <p:spTgt spid="4"/>
                                        </p:tgtEl>
                                        <p:attrNameLst>
                                          <p:attrName>style.visibility</p:attrName>
                                        </p:attrNameLst>
                                      </p:cBhvr>
                                      <p:to>
                                        <p:strVal val="visible"/>
                                      </p:to>
                                    </p:set>
                                    <p:animEffect transition="in" filter="dissolve">
                                      <p:cBhvr>
                                        <p:cTn id="92" dur="500"/>
                                        <p:tgtEl>
                                          <p:spTgt spid="4"/>
                                        </p:tgtEl>
                                      </p:cBhvr>
                                    </p:animEffect>
                                  </p:childTnLst>
                                </p:cTn>
                              </p:par>
                            </p:childTnLst>
                          </p:cTn>
                        </p:par>
                      </p:childTnLst>
                    </p:cTn>
                  </p:par>
                  <p:par>
                    <p:cTn id="93" fill="hold" nodeType="clickPar">
                      <p:stCondLst>
                        <p:cond delay="indefinite"/>
                      </p:stCondLst>
                      <p:childTnLst>
                        <p:par>
                          <p:cTn id="94" fill="hold" nodeType="withGroup">
                            <p:stCondLst>
                              <p:cond delay="0"/>
                            </p:stCondLst>
                            <p:childTnLst>
                              <p:par>
                                <p:cTn id="95" presetID="9" presetClass="entr" presetSubtype="0" fill="hold" grpId="0" nodeType="clickEffect">
                                  <p:stCondLst>
                                    <p:cond delay="0"/>
                                  </p:stCondLst>
                                  <p:childTnLst>
                                    <p:set>
                                      <p:cBhvr>
                                        <p:cTn id="96" dur="1" fill="hold">
                                          <p:stCondLst>
                                            <p:cond delay="0"/>
                                          </p:stCondLst>
                                        </p:cTn>
                                        <p:tgtEl>
                                          <p:spTgt spid="776211"/>
                                        </p:tgtEl>
                                        <p:attrNameLst>
                                          <p:attrName>style.visibility</p:attrName>
                                        </p:attrNameLst>
                                      </p:cBhvr>
                                      <p:to>
                                        <p:strVal val="visible"/>
                                      </p:to>
                                    </p:set>
                                    <p:animEffect transition="in" filter="dissolve">
                                      <p:cBhvr>
                                        <p:cTn id="97" dur="500"/>
                                        <p:tgtEl>
                                          <p:spTgt spid="776211"/>
                                        </p:tgtEl>
                                      </p:cBhvr>
                                    </p:animEffect>
                                  </p:childTnLst>
                                </p:cTn>
                              </p:par>
                            </p:childTnLst>
                          </p:cTn>
                        </p:par>
                      </p:childTnLst>
                    </p:cTn>
                  </p:par>
                  <p:par>
                    <p:cTn id="98" fill="hold" nodeType="clickPar">
                      <p:stCondLst>
                        <p:cond delay="indefinite"/>
                      </p:stCondLst>
                      <p:childTnLst>
                        <p:par>
                          <p:cTn id="99" fill="hold" nodeType="withGroup">
                            <p:stCondLst>
                              <p:cond delay="0"/>
                            </p:stCondLst>
                            <p:childTnLst>
                              <p:par>
                                <p:cTn id="100" presetID="9" presetClass="entr" presetSubtype="0" fill="hold" grpId="0" nodeType="clickEffect">
                                  <p:stCondLst>
                                    <p:cond delay="0"/>
                                  </p:stCondLst>
                                  <p:childTnLst>
                                    <p:set>
                                      <p:cBhvr>
                                        <p:cTn id="101" dur="1" fill="hold">
                                          <p:stCondLst>
                                            <p:cond delay="0"/>
                                          </p:stCondLst>
                                        </p:cTn>
                                        <p:tgtEl>
                                          <p:spTgt spid="776226"/>
                                        </p:tgtEl>
                                        <p:attrNameLst>
                                          <p:attrName>style.visibility</p:attrName>
                                        </p:attrNameLst>
                                      </p:cBhvr>
                                      <p:to>
                                        <p:strVal val="visible"/>
                                      </p:to>
                                    </p:set>
                                    <p:animEffect transition="in" filter="dissolve">
                                      <p:cBhvr>
                                        <p:cTn id="102" dur="500"/>
                                        <p:tgtEl>
                                          <p:spTgt spid="776226"/>
                                        </p:tgtEl>
                                      </p:cBhvr>
                                    </p:animEffect>
                                  </p:childTnLst>
                                </p:cTn>
                              </p:par>
                            </p:childTnLst>
                          </p:cTn>
                        </p:par>
                      </p:childTnLst>
                    </p:cTn>
                  </p:par>
                  <p:par>
                    <p:cTn id="103" fill="hold" nodeType="clickPar">
                      <p:stCondLst>
                        <p:cond delay="indefinite"/>
                      </p:stCondLst>
                      <p:childTnLst>
                        <p:par>
                          <p:cTn id="104" fill="hold" nodeType="withGroup">
                            <p:stCondLst>
                              <p:cond delay="0"/>
                            </p:stCondLst>
                            <p:childTnLst>
                              <p:par>
                                <p:cTn id="105" presetID="9" presetClass="entr" presetSubtype="0" fill="hold" grpId="0" nodeType="clickEffect">
                                  <p:stCondLst>
                                    <p:cond delay="0"/>
                                  </p:stCondLst>
                                  <p:childTnLst>
                                    <p:set>
                                      <p:cBhvr>
                                        <p:cTn id="106" dur="1" fill="hold">
                                          <p:stCondLst>
                                            <p:cond delay="0"/>
                                          </p:stCondLst>
                                        </p:cTn>
                                        <p:tgtEl>
                                          <p:spTgt spid="776212"/>
                                        </p:tgtEl>
                                        <p:attrNameLst>
                                          <p:attrName>style.visibility</p:attrName>
                                        </p:attrNameLst>
                                      </p:cBhvr>
                                      <p:to>
                                        <p:strVal val="visible"/>
                                      </p:to>
                                    </p:set>
                                    <p:animEffect transition="in" filter="dissolve">
                                      <p:cBhvr>
                                        <p:cTn id="107" dur="500"/>
                                        <p:tgtEl>
                                          <p:spTgt spid="776212"/>
                                        </p:tgtEl>
                                      </p:cBhvr>
                                    </p:animEffect>
                                  </p:childTnLst>
                                </p:cTn>
                              </p:par>
                            </p:childTnLst>
                          </p:cTn>
                        </p:par>
                      </p:childTnLst>
                    </p:cTn>
                  </p:par>
                  <p:par>
                    <p:cTn id="108" fill="hold" nodeType="clickPar">
                      <p:stCondLst>
                        <p:cond delay="indefinite"/>
                      </p:stCondLst>
                      <p:childTnLst>
                        <p:par>
                          <p:cTn id="109" fill="hold" nodeType="withGroup">
                            <p:stCondLst>
                              <p:cond delay="0"/>
                            </p:stCondLst>
                            <p:childTnLst>
                              <p:par>
                                <p:cTn id="110" presetID="9" presetClass="entr" presetSubtype="0" fill="hold" grpId="0" nodeType="clickEffect">
                                  <p:stCondLst>
                                    <p:cond delay="0"/>
                                  </p:stCondLst>
                                  <p:childTnLst>
                                    <p:set>
                                      <p:cBhvr>
                                        <p:cTn id="111" dur="1" fill="hold">
                                          <p:stCondLst>
                                            <p:cond delay="0"/>
                                          </p:stCondLst>
                                        </p:cTn>
                                        <p:tgtEl>
                                          <p:spTgt spid="776222"/>
                                        </p:tgtEl>
                                        <p:attrNameLst>
                                          <p:attrName>style.visibility</p:attrName>
                                        </p:attrNameLst>
                                      </p:cBhvr>
                                      <p:to>
                                        <p:strVal val="visible"/>
                                      </p:to>
                                    </p:set>
                                    <p:animEffect transition="in" filter="dissolve">
                                      <p:cBhvr>
                                        <p:cTn id="112" dur="500"/>
                                        <p:tgtEl>
                                          <p:spTgt spid="776222"/>
                                        </p:tgtEl>
                                      </p:cBhvr>
                                    </p:animEffect>
                                  </p:childTnLst>
                                </p:cTn>
                              </p:par>
                            </p:childTnLst>
                          </p:cTn>
                        </p:par>
                      </p:childTnLst>
                    </p:cTn>
                  </p:par>
                  <p:par>
                    <p:cTn id="113" fill="hold" nodeType="clickPar">
                      <p:stCondLst>
                        <p:cond delay="indefinite"/>
                      </p:stCondLst>
                      <p:childTnLst>
                        <p:par>
                          <p:cTn id="114" fill="hold" nodeType="withGroup">
                            <p:stCondLst>
                              <p:cond delay="0"/>
                            </p:stCondLst>
                            <p:childTnLst>
                              <p:par>
                                <p:cTn id="115" presetID="9" presetClass="entr" presetSubtype="0" fill="hold" grpId="0" nodeType="clickEffect">
                                  <p:stCondLst>
                                    <p:cond delay="0"/>
                                  </p:stCondLst>
                                  <p:childTnLst>
                                    <p:set>
                                      <p:cBhvr>
                                        <p:cTn id="116" dur="1" fill="hold">
                                          <p:stCondLst>
                                            <p:cond delay="0"/>
                                          </p:stCondLst>
                                        </p:cTn>
                                        <p:tgtEl>
                                          <p:spTgt spid="776214"/>
                                        </p:tgtEl>
                                        <p:attrNameLst>
                                          <p:attrName>style.visibility</p:attrName>
                                        </p:attrNameLst>
                                      </p:cBhvr>
                                      <p:to>
                                        <p:strVal val="visible"/>
                                      </p:to>
                                    </p:set>
                                    <p:animEffect transition="in" filter="dissolve">
                                      <p:cBhvr>
                                        <p:cTn id="117" dur="500"/>
                                        <p:tgtEl>
                                          <p:spTgt spid="776214"/>
                                        </p:tgtEl>
                                      </p:cBhvr>
                                    </p:animEffect>
                                  </p:childTnLst>
                                </p:cTn>
                              </p:par>
                            </p:childTnLst>
                          </p:cTn>
                        </p:par>
                      </p:childTnLst>
                    </p:cTn>
                  </p:par>
                  <p:par>
                    <p:cTn id="118" fill="hold" nodeType="clickPar">
                      <p:stCondLst>
                        <p:cond delay="indefinite"/>
                      </p:stCondLst>
                      <p:childTnLst>
                        <p:par>
                          <p:cTn id="119" fill="hold" nodeType="withGroup">
                            <p:stCondLst>
                              <p:cond delay="0"/>
                            </p:stCondLst>
                            <p:childTnLst>
                              <p:par>
                                <p:cTn id="120" presetID="9" presetClass="entr" presetSubtype="0" fill="hold" grpId="0" nodeType="clickEffect">
                                  <p:stCondLst>
                                    <p:cond delay="0"/>
                                  </p:stCondLst>
                                  <p:childTnLst>
                                    <p:set>
                                      <p:cBhvr>
                                        <p:cTn id="121" dur="1" fill="hold">
                                          <p:stCondLst>
                                            <p:cond delay="0"/>
                                          </p:stCondLst>
                                        </p:cTn>
                                        <p:tgtEl>
                                          <p:spTgt spid="776213"/>
                                        </p:tgtEl>
                                        <p:attrNameLst>
                                          <p:attrName>style.visibility</p:attrName>
                                        </p:attrNameLst>
                                      </p:cBhvr>
                                      <p:to>
                                        <p:strVal val="visible"/>
                                      </p:to>
                                    </p:set>
                                    <p:animEffect transition="in" filter="dissolve">
                                      <p:cBhvr>
                                        <p:cTn id="122" dur="500"/>
                                        <p:tgtEl>
                                          <p:spTgt spid="776213"/>
                                        </p:tgtEl>
                                      </p:cBhvr>
                                    </p:animEffect>
                                  </p:childTnLst>
                                </p:cTn>
                              </p:par>
                            </p:childTnLst>
                          </p:cTn>
                        </p:par>
                      </p:childTnLst>
                    </p:cTn>
                  </p:par>
                  <p:par>
                    <p:cTn id="123" fill="hold" nodeType="clickPar">
                      <p:stCondLst>
                        <p:cond delay="indefinite"/>
                      </p:stCondLst>
                      <p:childTnLst>
                        <p:par>
                          <p:cTn id="124" fill="hold" nodeType="withGroup">
                            <p:stCondLst>
                              <p:cond delay="0"/>
                            </p:stCondLst>
                            <p:childTnLst>
                              <p:par>
                                <p:cTn id="125" presetID="9" presetClass="entr" presetSubtype="0" fill="hold" nodeType="clickEffect">
                                  <p:stCondLst>
                                    <p:cond delay="0"/>
                                  </p:stCondLst>
                                  <p:childTnLst>
                                    <p:set>
                                      <p:cBhvr>
                                        <p:cTn id="126" dur="1" fill="hold">
                                          <p:stCondLst>
                                            <p:cond delay="0"/>
                                          </p:stCondLst>
                                        </p:cTn>
                                        <p:tgtEl>
                                          <p:spTgt spid="3"/>
                                        </p:tgtEl>
                                        <p:attrNameLst>
                                          <p:attrName>style.visibility</p:attrName>
                                        </p:attrNameLst>
                                      </p:cBhvr>
                                      <p:to>
                                        <p:strVal val="visible"/>
                                      </p:to>
                                    </p:set>
                                    <p:animEffect transition="in" filter="dissolve">
                                      <p:cBhvr>
                                        <p:cTn id="127" dur="500"/>
                                        <p:tgtEl>
                                          <p:spTgt spid="3"/>
                                        </p:tgtEl>
                                      </p:cBhvr>
                                    </p:animEffect>
                                  </p:childTnLst>
                                </p:cTn>
                              </p:par>
                            </p:childTnLst>
                          </p:cTn>
                        </p:par>
                      </p:childTnLst>
                    </p:cTn>
                  </p:par>
                  <p:par>
                    <p:cTn id="128" fill="hold" nodeType="clickPar">
                      <p:stCondLst>
                        <p:cond delay="indefinite"/>
                      </p:stCondLst>
                      <p:childTnLst>
                        <p:par>
                          <p:cTn id="129" fill="hold" nodeType="withGroup">
                            <p:stCondLst>
                              <p:cond delay="0"/>
                            </p:stCondLst>
                            <p:childTnLst>
                              <p:par>
                                <p:cTn id="130" presetID="9" presetClass="entr" presetSubtype="0" fill="hold" grpId="0" nodeType="clickEffect">
                                  <p:stCondLst>
                                    <p:cond delay="0"/>
                                  </p:stCondLst>
                                  <p:childTnLst>
                                    <p:set>
                                      <p:cBhvr>
                                        <p:cTn id="131" dur="1" fill="hold">
                                          <p:stCondLst>
                                            <p:cond delay="0"/>
                                          </p:stCondLst>
                                        </p:cTn>
                                        <p:tgtEl>
                                          <p:spTgt spid="776209"/>
                                        </p:tgtEl>
                                        <p:attrNameLst>
                                          <p:attrName>style.visibility</p:attrName>
                                        </p:attrNameLst>
                                      </p:cBhvr>
                                      <p:to>
                                        <p:strVal val="visible"/>
                                      </p:to>
                                    </p:set>
                                    <p:animEffect transition="in" filter="dissolve">
                                      <p:cBhvr>
                                        <p:cTn id="132" dur="500"/>
                                        <p:tgtEl>
                                          <p:spTgt spid="7762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6195" grpId="0" animBg="1" autoUpdateAnimBg="0"/>
      <p:bldP spid="776196" grpId="0" animBg="1"/>
      <p:bldP spid="776197" grpId="0" autoUpdateAnimBg="0"/>
      <p:bldP spid="776198" grpId="0" animBg="1" autoUpdateAnimBg="0"/>
      <p:bldP spid="776199" grpId="0" animBg="1"/>
      <p:bldP spid="776200" grpId="0" autoUpdateAnimBg="0"/>
      <p:bldP spid="776201" grpId="0" animBg="1" autoUpdateAnimBg="0"/>
      <p:bldP spid="776202" grpId="0" animBg="1"/>
      <p:bldP spid="776203" grpId="0" autoUpdateAnimBg="0"/>
      <p:bldP spid="776204" grpId="0" animBg="1" autoUpdateAnimBg="0"/>
      <p:bldP spid="776205" grpId="0" animBg="1"/>
      <p:bldP spid="776206" grpId="0" animBg="1" autoUpdateAnimBg="0"/>
      <p:bldP spid="776207" grpId="0" autoUpdateAnimBg="0"/>
      <p:bldP spid="776208" grpId="0" autoUpdateAnimBg="0"/>
      <p:bldP spid="776209" grpId="0" animBg="1" autoUpdateAnimBg="0"/>
      <p:bldP spid="776210" grpId="0" autoUpdateAnimBg="0"/>
      <p:bldP spid="776211" grpId="0" animBg="1" autoUpdateAnimBg="0"/>
      <p:bldP spid="776212" grpId="0" animBg="1"/>
      <p:bldP spid="776213" grpId="0" autoUpdateAnimBg="0"/>
      <p:bldP spid="776214" grpId="0" animBg="1" autoUpdateAnimBg="0"/>
      <p:bldP spid="776215" grpId="0" animBg="1" autoUpdateAnimBg="0"/>
      <p:bldP spid="776222" grpId="0" autoUpdateAnimBg="0"/>
      <p:bldP spid="776226" grpId="0" autoUpdateAnimBg="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7218" name="Rectangle 2"/>
          <p:cNvSpPr>
            <a:spLocks noGrp="1" noChangeArrowheads="1"/>
          </p:cNvSpPr>
          <p:nvPr>
            <p:ph type="title"/>
          </p:nvPr>
        </p:nvSpPr>
        <p:spPr>
          <a:xfrm>
            <a:off x="1143000" y="228600"/>
            <a:ext cx="6908800" cy="914400"/>
          </a:xfrm>
        </p:spPr>
        <p:txBody>
          <a:bodyPr/>
          <a:lstStyle/>
          <a:p>
            <a:r>
              <a:rPr lang="en-US" altLang="zh-CN">
                <a:latin typeface="Times" charset="0"/>
                <a:cs typeface="宋体" charset="0"/>
              </a:rPr>
              <a:t>BLASTp</a:t>
            </a:r>
          </a:p>
        </p:txBody>
      </p:sp>
      <p:pic>
        <p:nvPicPr>
          <p:cNvPr id="73731" name="Picture 3" descr="blastp"/>
          <p:cNvPicPr>
            <a:picLocks noChangeAspect="1" noChangeArrowheads="1"/>
          </p:cNvPicPr>
          <p:nvPr>
            <p:ph type="clipArt" sz="half" idx="2"/>
          </p:nvPr>
        </p:nvPicPr>
        <p:blipFill>
          <a:blip r:embed="rId2">
            <a:extLst>
              <a:ext uri="{28A0092B-C50C-407E-A947-70E740481C1C}">
                <a14:useLocalDpi xmlns:a14="http://schemas.microsoft.com/office/drawing/2010/main" val="0"/>
              </a:ext>
            </a:extLst>
          </a:blip>
          <a:srcRect/>
          <a:stretch>
            <a:fillRect/>
          </a:stretch>
        </p:blipFill>
        <p:spPr>
          <a:xfrm>
            <a:off x="685800" y="1295400"/>
            <a:ext cx="7924800" cy="5203825"/>
          </a:xfr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8335167"/>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42" name="Rectangle 2"/>
          <p:cNvSpPr>
            <a:spLocks noGrp="1" noChangeArrowheads="1"/>
          </p:cNvSpPr>
          <p:nvPr>
            <p:ph type="title"/>
          </p:nvPr>
        </p:nvSpPr>
        <p:spPr>
          <a:xfrm>
            <a:off x="1066800" y="0"/>
            <a:ext cx="6908800" cy="1143000"/>
          </a:xfrm>
        </p:spPr>
        <p:txBody>
          <a:bodyPr/>
          <a:lstStyle/>
          <a:p>
            <a:r>
              <a:rPr lang="en-US" altLang="zh-CN" sz="3600">
                <a:latin typeface="Times" charset="0"/>
                <a:cs typeface="宋体" charset="0"/>
              </a:rPr>
              <a:t>BLAST </a:t>
            </a:r>
            <a:r>
              <a:rPr lang="en-US" altLang="zh-CN" sz="3600">
                <a:latin typeface="Times" charset="0"/>
                <a:ea typeface="华文新魏" charset="0"/>
                <a:cs typeface="华文新魏" charset="0"/>
              </a:rPr>
              <a:t>ID</a:t>
            </a:r>
            <a:endParaRPr lang="zh-CN" altLang="en-US" sz="3600">
              <a:latin typeface="Times" charset="0"/>
              <a:ea typeface="华文新魏" charset="0"/>
              <a:cs typeface="华文新魏" charset="0"/>
            </a:endParaRPr>
          </a:p>
        </p:txBody>
      </p:sp>
      <p:pic>
        <p:nvPicPr>
          <p:cNvPr id="74755" name="Picture 3" descr="format"/>
          <p:cNvPicPr>
            <a:picLocks noChangeAspect="1" noChangeArrowheads="1"/>
          </p:cNvPicPr>
          <p:nvPr>
            <p:ph type="clipArt" sz="half" idx="2"/>
          </p:nvPr>
        </p:nvPicPr>
        <p:blipFill>
          <a:blip r:embed="rId2">
            <a:extLst>
              <a:ext uri="{28A0092B-C50C-407E-A947-70E740481C1C}">
                <a14:useLocalDpi xmlns:a14="http://schemas.microsoft.com/office/drawing/2010/main" val="0"/>
              </a:ext>
            </a:extLst>
          </a:blip>
          <a:srcRect/>
          <a:stretch>
            <a:fillRect/>
          </a:stretch>
        </p:blipFill>
        <p:spPr>
          <a:xfrm>
            <a:off x="533400" y="1066800"/>
            <a:ext cx="8229600" cy="5403850"/>
          </a:xfr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5895155"/>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79266" name="Rectangle 2"/>
          <p:cNvSpPr>
            <a:spLocks noGrp="1" noChangeArrowheads="1"/>
          </p:cNvSpPr>
          <p:nvPr>
            <p:ph type="title"/>
          </p:nvPr>
        </p:nvSpPr>
        <p:spPr>
          <a:xfrm>
            <a:off x="1066800" y="0"/>
            <a:ext cx="6908800" cy="1143000"/>
          </a:xfrm>
        </p:spPr>
        <p:txBody>
          <a:bodyPr/>
          <a:lstStyle/>
          <a:p>
            <a:r>
              <a:rPr lang="en-US" altLang="zh-CN" sz="3200" b="0">
                <a:latin typeface="Times" charset="0"/>
                <a:cs typeface="宋体" charset="0"/>
              </a:rPr>
              <a:t>BLAST </a:t>
            </a:r>
            <a:r>
              <a:rPr lang="zh-CN" altLang="en-US" sz="3200" b="0">
                <a:latin typeface="Times" charset="0"/>
                <a:ea typeface="华文新魏" charset="0"/>
                <a:cs typeface="华文新魏" charset="0"/>
              </a:rPr>
              <a:t>结果 (1 - 5)</a:t>
            </a:r>
          </a:p>
        </p:txBody>
      </p:sp>
      <p:pic>
        <p:nvPicPr>
          <p:cNvPr id="75779" name="Picture 3" descr="blastp_result"/>
          <p:cNvPicPr>
            <a:picLocks noChangeAspect="1" noChangeArrowheads="1"/>
          </p:cNvPicPr>
          <p:nvPr>
            <p:ph type="clipArt" sz="half" idx="2"/>
          </p:nvPr>
        </p:nvPicPr>
        <p:blipFill>
          <a:blip r:embed="rId2">
            <a:extLst>
              <a:ext uri="{28A0092B-C50C-407E-A947-70E740481C1C}">
                <a14:useLocalDpi xmlns:a14="http://schemas.microsoft.com/office/drawing/2010/main" val="0"/>
              </a:ext>
            </a:extLst>
          </a:blip>
          <a:srcRect/>
          <a:stretch>
            <a:fillRect/>
          </a:stretch>
        </p:blipFill>
        <p:spPr>
          <a:xfrm>
            <a:off x="685800" y="990600"/>
            <a:ext cx="7772400" cy="5432425"/>
          </a:xfrm>
          <a:noFill/>
          <a:extLst>
            <a:ext uri="{909E8E84-426E-40dd-AFC4-6F175D3DCCD1}">
              <a14:hiddenFill xmlns:a14="http://schemas.microsoft.com/office/drawing/2010/main">
                <a:solidFill>
                  <a:srgbClr val="FFFFFF"/>
                </a:solidFill>
              </a14:hiddenFill>
            </a:ext>
          </a:extLst>
        </p:spPr>
      </p:pic>
      <p:sp>
        <p:nvSpPr>
          <p:cNvPr id="779268" name="AutoShape 4"/>
          <p:cNvSpPr>
            <a:spLocks/>
          </p:cNvSpPr>
          <p:nvPr/>
        </p:nvSpPr>
        <p:spPr bwMode="auto">
          <a:xfrm>
            <a:off x="5029200" y="1524000"/>
            <a:ext cx="228600" cy="685800"/>
          </a:xfrm>
          <a:prstGeom prst="rightBrace">
            <a:avLst>
              <a:gd name="adj1" fmla="val 25000"/>
              <a:gd name="adj2" fmla="val 50000"/>
            </a:avLst>
          </a:prstGeom>
          <a:noFill/>
          <a:ln w="12700">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defTabSz="914400" eaLnBrk="0" fontAlgn="base" hangingPunct="0">
              <a:spcBef>
                <a:spcPct val="0"/>
              </a:spcBef>
              <a:spcAft>
                <a:spcPct val="0"/>
              </a:spcAft>
            </a:pPr>
            <a:endParaRPr lang="zh-CN" altLang="en-US" sz="2400" smtClean="0">
              <a:solidFill>
                <a:srgbClr val="DADADA"/>
              </a:solidFill>
              <a:latin typeface="Times" charset="0"/>
              <a:ea typeface="宋体" charset="0"/>
              <a:cs typeface="宋体" charset="0"/>
            </a:endParaRPr>
          </a:p>
        </p:txBody>
      </p:sp>
      <p:sp>
        <p:nvSpPr>
          <p:cNvPr id="779269" name="AutoShape 5"/>
          <p:cNvSpPr>
            <a:spLocks/>
          </p:cNvSpPr>
          <p:nvPr/>
        </p:nvSpPr>
        <p:spPr bwMode="auto">
          <a:xfrm>
            <a:off x="6400800" y="2286000"/>
            <a:ext cx="152400" cy="609600"/>
          </a:xfrm>
          <a:prstGeom prst="rightBrace">
            <a:avLst>
              <a:gd name="adj1" fmla="val 33333"/>
              <a:gd name="adj2" fmla="val 50000"/>
            </a:avLst>
          </a:prstGeom>
          <a:noFill/>
          <a:ln w="12700">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defTabSz="914400" eaLnBrk="0" fontAlgn="base" hangingPunct="0">
              <a:spcBef>
                <a:spcPct val="0"/>
              </a:spcBef>
              <a:spcAft>
                <a:spcPct val="0"/>
              </a:spcAft>
            </a:pPr>
            <a:endParaRPr lang="zh-CN" altLang="en-US" sz="2400" smtClean="0">
              <a:solidFill>
                <a:srgbClr val="DADADA"/>
              </a:solidFill>
              <a:latin typeface="Times" charset="0"/>
              <a:ea typeface="宋体" charset="0"/>
              <a:cs typeface="宋体" charset="0"/>
            </a:endParaRPr>
          </a:p>
        </p:txBody>
      </p:sp>
      <p:sp>
        <p:nvSpPr>
          <p:cNvPr id="779270" name="AutoShape 6"/>
          <p:cNvSpPr>
            <a:spLocks/>
          </p:cNvSpPr>
          <p:nvPr/>
        </p:nvSpPr>
        <p:spPr bwMode="auto">
          <a:xfrm>
            <a:off x="4800600" y="3124200"/>
            <a:ext cx="228600" cy="990600"/>
          </a:xfrm>
          <a:prstGeom prst="rightBrace">
            <a:avLst>
              <a:gd name="adj1" fmla="val 36111"/>
              <a:gd name="adj2" fmla="val 50000"/>
            </a:avLst>
          </a:prstGeom>
          <a:noFill/>
          <a:ln w="12700">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defTabSz="914400" eaLnBrk="0" fontAlgn="base" hangingPunct="0">
              <a:spcBef>
                <a:spcPct val="0"/>
              </a:spcBef>
              <a:spcAft>
                <a:spcPct val="0"/>
              </a:spcAft>
            </a:pPr>
            <a:endParaRPr lang="zh-CN" altLang="en-US" sz="2400" smtClean="0">
              <a:solidFill>
                <a:srgbClr val="DADADA"/>
              </a:solidFill>
              <a:latin typeface="Times" charset="0"/>
              <a:ea typeface="宋体" charset="0"/>
              <a:cs typeface="宋体" charset="0"/>
            </a:endParaRPr>
          </a:p>
        </p:txBody>
      </p:sp>
      <p:sp>
        <p:nvSpPr>
          <p:cNvPr id="779271" name="AutoShape 7"/>
          <p:cNvSpPr>
            <a:spLocks/>
          </p:cNvSpPr>
          <p:nvPr/>
        </p:nvSpPr>
        <p:spPr bwMode="auto">
          <a:xfrm>
            <a:off x="4876800" y="4419600"/>
            <a:ext cx="152400" cy="838200"/>
          </a:xfrm>
          <a:prstGeom prst="rightBrace">
            <a:avLst>
              <a:gd name="adj1" fmla="val 45833"/>
              <a:gd name="adj2" fmla="val 50000"/>
            </a:avLst>
          </a:prstGeom>
          <a:noFill/>
          <a:ln w="12700">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defTabSz="914400" eaLnBrk="0" fontAlgn="base" hangingPunct="0">
              <a:spcBef>
                <a:spcPct val="0"/>
              </a:spcBef>
              <a:spcAft>
                <a:spcPct val="0"/>
              </a:spcAft>
            </a:pPr>
            <a:endParaRPr lang="zh-CN" altLang="en-US" sz="2400" smtClean="0">
              <a:solidFill>
                <a:srgbClr val="DADADA"/>
              </a:solidFill>
              <a:latin typeface="Times" charset="0"/>
              <a:ea typeface="宋体" charset="0"/>
              <a:cs typeface="宋体" charset="0"/>
            </a:endParaRPr>
          </a:p>
        </p:txBody>
      </p:sp>
      <p:sp>
        <p:nvSpPr>
          <p:cNvPr id="779272" name="AutoShape 8"/>
          <p:cNvSpPr>
            <a:spLocks/>
          </p:cNvSpPr>
          <p:nvPr/>
        </p:nvSpPr>
        <p:spPr bwMode="auto">
          <a:xfrm>
            <a:off x="3733800" y="5562600"/>
            <a:ext cx="304800" cy="762000"/>
          </a:xfrm>
          <a:prstGeom prst="rightBrace">
            <a:avLst>
              <a:gd name="adj1" fmla="val 20833"/>
              <a:gd name="adj2" fmla="val 50000"/>
            </a:avLst>
          </a:prstGeom>
          <a:noFill/>
          <a:ln w="12700">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defTabSz="914400" eaLnBrk="0" fontAlgn="base" hangingPunct="0">
              <a:spcBef>
                <a:spcPct val="0"/>
              </a:spcBef>
              <a:spcAft>
                <a:spcPct val="0"/>
              </a:spcAft>
            </a:pPr>
            <a:endParaRPr lang="zh-CN" altLang="en-US" sz="2400" smtClean="0">
              <a:solidFill>
                <a:srgbClr val="DADADA"/>
              </a:solidFill>
              <a:latin typeface="Times" charset="0"/>
              <a:ea typeface="宋体" charset="0"/>
              <a:cs typeface="宋体" charset="0"/>
            </a:endParaRPr>
          </a:p>
        </p:txBody>
      </p:sp>
      <p:sp>
        <p:nvSpPr>
          <p:cNvPr id="779273" name="Text Box 9"/>
          <p:cNvSpPr txBox="1">
            <a:spLocks noChangeArrowheads="1"/>
          </p:cNvSpPr>
          <p:nvPr/>
        </p:nvSpPr>
        <p:spPr bwMode="auto">
          <a:xfrm>
            <a:off x="5394325" y="1676400"/>
            <a:ext cx="349250" cy="469900"/>
          </a:xfrm>
          <a:prstGeom prst="rect">
            <a:avLst/>
          </a:prstGeom>
          <a:noFill/>
          <a:ln w="12700">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sz="2400">
                <a:solidFill>
                  <a:schemeClr val="tx1"/>
                </a:solidFill>
                <a:latin typeface="Times" charset="0"/>
                <a:ea typeface="宋体" charset="0"/>
                <a:cs typeface="宋体" charset="0"/>
              </a:defRPr>
            </a:lvl1pPr>
            <a:lvl2pPr marL="742950" indent="-285750">
              <a:defRPr sz="2400">
                <a:solidFill>
                  <a:schemeClr val="tx1"/>
                </a:solidFill>
                <a:latin typeface="Times" charset="0"/>
                <a:ea typeface="宋体" charset="0"/>
              </a:defRPr>
            </a:lvl2pPr>
            <a:lvl3pPr marL="1143000" indent="-228600">
              <a:defRPr sz="2400">
                <a:solidFill>
                  <a:schemeClr val="tx1"/>
                </a:solidFill>
                <a:latin typeface="Times" charset="0"/>
                <a:ea typeface="宋体" charset="0"/>
              </a:defRPr>
            </a:lvl3pPr>
            <a:lvl4pPr marL="1600200" indent="-228600">
              <a:defRPr sz="2400">
                <a:solidFill>
                  <a:schemeClr val="tx1"/>
                </a:solidFill>
                <a:latin typeface="Times" charset="0"/>
                <a:ea typeface="宋体" charset="0"/>
              </a:defRPr>
            </a:lvl4pPr>
            <a:lvl5pPr marL="2057400" indent="-228600">
              <a:defRPr sz="2400">
                <a:solidFill>
                  <a:schemeClr val="tx1"/>
                </a:solidFill>
                <a:latin typeface="Times" charset="0"/>
                <a:ea typeface="宋体" charset="0"/>
              </a:defRPr>
            </a:lvl5pPr>
            <a:lvl6pPr marL="2514600" indent="-228600" eaLnBrk="0" fontAlgn="base" hangingPunct="0">
              <a:spcBef>
                <a:spcPct val="0"/>
              </a:spcBef>
              <a:spcAft>
                <a:spcPct val="0"/>
              </a:spcAft>
              <a:defRPr sz="2400">
                <a:solidFill>
                  <a:schemeClr val="tx1"/>
                </a:solidFill>
                <a:latin typeface="Times" charset="0"/>
                <a:ea typeface="宋体" charset="0"/>
              </a:defRPr>
            </a:lvl6pPr>
            <a:lvl7pPr marL="2971800" indent="-228600" eaLnBrk="0" fontAlgn="base" hangingPunct="0">
              <a:spcBef>
                <a:spcPct val="0"/>
              </a:spcBef>
              <a:spcAft>
                <a:spcPct val="0"/>
              </a:spcAft>
              <a:defRPr sz="2400">
                <a:solidFill>
                  <a:schemeClr val="tx1"/>
                </a:solidFill>
                <a:latin typeface="Times" charset="0"/>
                <a:ea typeface="宋体" charset="0"/>
              </a:defRPr>
            </a:lvl7pPr>
            <a:lvl8pPr marL="3429000" indent="-228600" eaLnBrk="0" fontAlgn="base" hangingPunct="0">
              <a:spcBef>
                <a:spcPct val="0"/>
              </a:spcBef>
              <a:spcAft>
                <a:spcPct val="0"/>
              </a:spcAft>
              <a:defRPr sz="2400">
                <a:solidFill>
                  <a:schemeClr val="tx1"/>
                </a:solidFill>
                <a:latin typeface="Times" charset="0"/>
                <a:ea typeface="宋体" charset="0"/>
              </a:defRPr>
            </a:lvl8pPr>
            <a:lvl9pPr marL="3886200" indent="-228600" eaLnBrk="0" fontAlgn="base" hangingPunct="0">
              <a:spcBef>
                <a:spcPct val="0"/>
              </a:spcBef>
              <a:spcAft>
                <a:spcPct val="0"/>
              </a:spcAft>
              <a:defRPr sz="2400">
                <a:solidFill>
                  <a:schemeClr val="tx1"/>
                </a:solidFill>
                <a:latin typeface="Times" charset="0"/>
                <a:ea typeface="宋体" charset="0"/>
              </a:defRPr>
            </a:lvl9pPr>
          </a:lstStyle>
          <a:p>
            <a:pPr defTabSz="914400" eaLnBrk="0" fontAlgn="base" hangingPunct="0">
              <a:spcBef>
                <a:spcPct val="0"/>
              </a:spcBef>
              <a:spcAft>
                <a:spcPct val="0"/>
              </a:spcAft>
            </a:pPr>
            <a:r>
              <a:rPr lang="zh-CN" altLang="en-US" b="1" smtClean="0">
                <a:solidFill>
                  <a:srgbClr val="0000FF"/>
                </a:solidFill>
              </a:rPr>
              <a:t>1</a:t>
            </a:r>
          </a:p>
        </p:txBody>
      </p:sp>
      <p:sp>
        <p:nvSpPr>
          <p:cNvPr id="779274" name="Text Box 10"/>
          <p:cNvSpPr txBox="1">
            <a:spLocks noChangeArrowheads="1"/>
          </p:cNvSpPr>
          <p:nvPr/>
        </p:nvSpPr>
        <p:spPr bwMode="auto">
          <a:xfrm>
            <a:off x="6613525" y="2362200"/>
            <a:ext cx="349250" cy="469900"/>
          </a:xfrm>
          <a:prstGeom prst="rect">
            <a:avLst/>
          </a:prstGeom>
          <a:noFill/>
          <a:ln w="12700">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sz="2400">
                <a:solidFill>
                  <a:schemeClr val="tx1"/>
                </a:solidFill>
                <a:latin typeface="Times" charset="0"/>
                <a:ea typeface="宋体" charset="0"/>
                <a:cs typeface="宋体" charset="0"/>
              </a:defRPr>
            </a:lvl1pPr>
            <a:lvl2pPr marL="742950" indent="-285750">
              <a:defRPr sz="2400">
                <a:solidFill>
                  <a:schemeClr val="tx1"/>
                </a:solidFill>
                <a:latin typeface="Times" charset="0"/>
                <a:ea typeface="宋体" charset="0"/>
              </a:defRPr>
            </a:lvl2pPr>
            <a:lvl3pPr marL="1143000" indent="-228600">
              <a:defRPr sz="2400">
                <a:solidFill>
                  <a:schemeClr val="tx1"/>
                </a:solidFill>
                <a:latin typeface="Times" charset="0"/>
                <a:ea typeface="宋体" charset="0"/>
              </a:defRPr>
            </a:lvl3pPr>
            <a:lvl4pPr marL="1600200" indent="-228600">
              <a:defRPr sz="2400">
                <a:solidFill>
                  <a:schemeClr val="tx1"/>
                </a:solidFill>
                <a:latin typeface="Times" charset="0"/>
                <a:ea typeface="宋体" charset="0"/>
              </a:defRPr>
            </a:lvl4pPr>
            <a:lvl5pPr marL="2057400" indent="-228600">
              <a:defRPr sz="2400">
                <a:solidFill>
                  <a:schemeClr val="tx1"/>
                </a:solidFill>
                <a:latin typeface="Times" charset="0"/>
                <a:ea typeface="宋体" charset="0"/>
              </a:defRPr>
            </a:lvl5pPr>
            <a:lvl6pPr marL="2514600" indent="-228600" eaLnBrk="0" fontAlgn="base" hangingPunct="0">
              <a:spcBef>
                <a:spcPct val="0"/>
              </a:spcBef>
              <a:spcAft>
                <a:spcPct val="0"/>
              </a:spcAft>
              <a:defRPr sz="2400">
                <a:solidFill>
                  <a:schemeClr val="tx1"/>
                </a:solidFill>
                <a:latin typeface="Times" charset="0"/>
                <a:ea typeface="宋体" charset="0"/>
              </a:defRPr>
            </a:lvl6pPr>
            <a:lvl7pPr marL="2971800" indent="-228600" eaLnBrk="0" fontAlgn="base" hangingPunct="0">
              <a:spcBef>
                <a:spcPct val="0"/>
              </a:spcBef>
              <a:spcAft>
                <a:spcPct val="0"/>
              </a:spcAft>
              <a:defRPr sz="2400">
                <a:solidFill>
                  <a:schemeClr val="tx1"/>
                </a:solidFill>
                <a:latin typeface="Times" charset="0"/>
                <a:ea typeface="宋体" charset="0"/>
              </a:defRPr>
            </a:lvl7pPr>
            <a:lvl8pPr marL="3429000" indent="-228600" eaLnBrk="0" fontAlgn="base" hangingPunct="0">
              <a:spcBef>
                <a:spcPct val="0"/>
              </a:spcBef>
              <a:spcAft>
                <a:spcPct val="0"/>
              </a:spcAft>
              <a:defRPr sz="2400">
                <a:solidFill>
                  <a:schemeClr val="tx1"/>
                </a:solidFill>
                <a:latin typeface="Times" charset="0"/>
                <a:ea typeface="宋体" charset="0"/>
              </a:defRPr>
            </a:lvl8pPr>
            <a:lvl9pPr marL="3886200" indent="-228600" eaLnBrk="0" fontAlgn="base" hangingPunct="0">
              <a:spcBef>
                <a:spcPct val="0"/>
              </a:spcBef>
              <a:spcAft>
                <a:spcPct val="0"/>
              </a:spcAft>
              <a:defRPr sz="2400">
                <a:solidFill>
                  <a:schemeClr val="tx1"/>
                </a:solidFill>
                <a:latin typeface="Times" charset="0"/>
                <a:ea typeface="宋体" charset="0"/>
              </a:defRPr>
            </a:lvl9pPr>
          </a:lstStyle>
          <a:p>
            <a:pPr defTabSz="914400" eaLnBrk="0" fontAlgn="base" hangingPunct="0">
              <a:spcBef>
                <a:spcPct val="0"/>
              </a:spcBef>
              <a:spcAft>
                <a:spcPct val="0"/>
              </a:spcAft>
            </a:pPr>
            <a:r>
              <a:rPr lang="zh-CN" altLang="en-US" b="1" smtClean="0">
                <a:solidFill>
                  <a:srgbClr val="0000FF"/>
                </a:solidFill>
              </a:rPr>
              <a:t>2</a:t>
            </a:r>
          </a:p>
        </p:txBody>
      </p:sp>
      <p:sp>
        <p:nvSpPr>
          <p:cNvPr id="779275" name="Text Box 11"/>
          <p:cNvSpPr txBox="1">
            <a:spLocks noChangeArrowheads="1"/>
          </p:cNvSpPr>
          <p:nvPr/>
        </p:nvSpPr>
        <p:spPr bwMode="auto">
          <a:xfrm>
            <a:off x="5089525" y="3352800"/>
            <a:ext cx="349250" cy="469900"/>
          </a:xfrm>
          <a:prstGeom prst="rect">
            <a:avLst/>
          </a:prstGeom>
          <a:noFill/>
          <a:ln w="12700">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sz="2400">
                <a:solidFill>
                  <a:schemeClr val="tx1"/>
                </a:solidFill>
                <a:latin typeface="Times" charset="0"/>
                <a:ea typeface="宋体" charset="0"/>
                <a:cs typeface="宋体" charset="0"/>
              </a:defRPr>
            </a:lvl1pPr>
            <a:lvl2pPr marL="742950" indent="-285750">
              <a:defRPr sz="2400">
                <a:solidFill>
                  <a:schemeClr val="tx1"/>
                </a:solidFill>
                <a:latin typeface="Times" charset="0"/>
                <a:ea typeface="宋体" charset="0"/>
              </a:defRPr>
            </a:lvl2pPr>
            <a:lvl3pPr marL="1143000" indent="-228600">
              <a:defRPr sz="2400">
                <a:solidFill>
                  <a:schemeClr val="tx1"/>
                </a:solidFill>
                <a:latin typeface="Times" charset="0"/>
                <a:ea typeface="宋体" charset="0"/>
              </a:defRPr>
            </a:lvl3pPr>
            <a:lvl4pPr marL="1600200" indent="-228600">
              <a:defRPr sz="2400">
                <a:solidFill>
                  <a:schemeClr val="tx1"/>
                </a:solidFill>
                <a:latin typeface="Times" charset="0"/>
                <a:ea typeface="宋体" charset="0"/>
              </a:defRPr>
            </a:lvl4pPr>
            <a:lvl5pPr marL="2057400" indent="-228600">
              <a:defRPr sz="2400">
                <a:solidFill>
                  <a:schemeClr val="tx1"/>
                </a:solidFill>
                <a:latin typeface="Times" charset="0"/>
                <a:ea typeface="宋体" charset="0"/>
              </a:defRPr>
            </a:lvl5pPr>
            <a:lvl6pPr marL="2514600" indent="-228600" eaLnBrk="0" fontAlgn="base" hangingPunct="0">
              <a:spcBef>
                <a:spcPct val="0"/>
              </a:spcBef>
              <a:spcAft>
                <a:spcPct val="0"/>
              </a:spcAft>
              <a:defRPr sz="2400">
                <a:solidFill>
                  <a:schemeClr val="tx1"/>
                </a:solidFill>
                <a:latin typeface="Times" charset="0"/>
                <a:ea typeface="宋体" charset="0"/>
              </a:defRPr>
            </a:lvl6pPr>
            <a:lvl7pPr marL="2971800" indent="-228600" eaLnBrk="0" fontAlgn="base" hangingPunct="0">
              <a:spcBef>
                <a:spcPct val="0"/>
              </a:spcBef>
              <a:spcAft>
                <a:spcPct val="0"/>
              </a:spcAft>
              <a:defRPr sz="2400">
                <a:solidFill>
                  <a:schemeClr val="tx1"/>
                </a:solidFill>
                <a:latin typeface="Times" charset="0"/>
                <a:ea typeface="宋体" charset="0"/>
              </a:defRPr>
            </a:lvl7pPr>
            <a:lvl8pPr marL="3429000" indent="-228600" eaLnBrk="0" fontAlgn="base" hangingPunct="0">
              <a:spcBef>
                <a:spcPct val="0"/>
              </a:spcBef>
              <a:spcAft>
                <a:spcPct val="0"/>
              </a:spcAft>
              <a:defRPr sz="2400">
                <a:solidFill>
                  <a:schemeClr val="tx1"/>
                </a:solidFill>
                <a:latin typeface="Times" charset="0"/>
                <a:ea typeface="宋体" charset="0"/>
              </a:defRPr>
            </a:lvl8pPr>
            <a:lvl9pPr marL="3886200" indent="-228600" eaLnBrk="0" fontAlgn="base" hangingPunct="0">
              <a:spcBef>
                <a:spcPct val="0"/>
              </a:spcBef>
              <a:spcAft>
                <a:spcPct val="0"/>
              </a:spcAft>
              <a:defRPr sz="2400">
                <a:solidFill>
                  <a:schemeClr val="tx1"/>
                </a:solidFill>
                <a:latin typeface="Times" charset="0"/>
                <a:ea typeface="宋体" charset="0"/>
              </a:defRPr>
            </a:lvl9pPr>
          </a:lstStyle>
          <a:p>
            <a:pPr defTabSz="914400" eaLnBrk="0" fontAlgn="base" hangingPunct="0">
              <a:spcBef>
                <a:spcPct val="0"/>
              </a:spcBef>
              <a:spcAft>
                <a:spcPct val="0"/>
              </a:spcAft>
            </a:pPr>
            <a:r>
              <a:rPr lang="zh-CN" altLang="en-US" b="1" smtClean="0">
                <a:solidFill>
                  <a:srgbClr val="0000FF"/>
                </a:solidFill>
              </a:rPr>
              <a:t>3</a:t>
            </a:r>
          </a:p>
        </p:txBody>
      </p:sp>
      <p:sp>
        <p:nvSpPr>
          <p:cNvPr id="779276" name="Text Box 12"/>
          <p:cNvSpPr txBox="1">
            <a:spLocks noChangeArrowheads="1"/>
          </p:cNvSpPr>
          <p:nvPr/>
        </p:nvSpPr>
        <p:spPr bwMode="auto">
          <a:xfrm>
            <a:off x="5013325" y="4572000"/>
            <a:ext cx="349250" cy="469900"/>
          </a:xfrm>
          <a:prstGeom prst="rect">
            <a:avLst/>
          </a:prstGeom>
          <a:noFill/>
          <a:ln w="12700">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sz="2400">
                <a:solidFill>
                  <a:schemeClr val="tx1"/>
                </a:solidFill>
                <a:latin typeface="Times" charset="0"/>
                <a:ea typeface="宋体" charset="0"/>
                <a:cs typeface="宋体" charset="0"/>
              </a:defRPr>
            </a:lvl1pPr>
            <a:lvl2pPr marL="742950" indent="-285750">
              <a:defRPr sz="2400">
                <a:solidFill>
                  <a:schemeClr val="tx1"/>
                </a:solidFill>
                <a:latin typeface="Times" charset="0"/>
                <a:ea typeface="宋体" charset="0"/>
              </a:defRPr>
            </a:lvl2pPr>
            <a:lvl3pPr marL="1143000" indent="-228600">
              <a:defRPr sz="2400">
                <a:solidFill>
                  <a:schemeClr val="tx1"/>
                </a:solidFill>
                <a:latin typeface="Times" charset="0"/>
                <a:ea typeface="宋体" charset="0"/>
              </a:defRPr>
            </a:lvl3pPr>
            <a:lvl4pPr marL="1600200" indent="-228600">
              <a:defRPr sz="2400">
                <a:solidFill>
                  <a:schemeClr val="tx1"/>
                </a:solidFill>
                <a:latin typeface="Times" charset="0"/>
                <a:ea typeface="宋体" charset="0"/>
              </a:defRPr>
            </a:lvl4pPr>
            <a:lvl5pPr marL="2057400" indent="-228600">
              <a:defRPr sz="2400">
                <a:solidFill>
                  <a:schemeClr val="tx1"/>
                </a:solidFill>
                <a:latin typeface="Times" charset="0"/>
                <a:ea typeface="宋体" charset="0"/>
              </a:defRPr>
            </a:lvl5pPr>
            <a:lvl6pPr marL="2514600" indent="-228600" eaLnBrk="0" fontAlgn="base" hangingPunct="0">
              <a:spcBef>
                <a:spcPct val="0"/>
              </a:spcBef>
              <a:spcAft>
                <a:spcPct val="0"/>
              </a:spcAft>
              <a:defRPr sz="2400">
                <a:solidFill>
                  <a:schemeClr val="tx1"/>
                </a:solidFill>
                <a:latin typeface="Times" charset="0"/>
                <a:ea typeface="宋体" charset="0"/>
              </a:defRPr>
            </a:lvl6pPr>
            <a:lvl7pPr marL="2971800" indent="-228600" eaLnBrk="0" fontAlgn="base" hangingPunct="0">
              <a:spcBef>
                <a:spcPct val="0"/>
              </a:spcBef>
              <a:spcAft>
                <a:spcPct val="0"/>
              </a:spcAft>
              <a:defRPr sz="2400">
                <a:solidFill>
                  <a:schemeClr val="tx1"/>
                </a:solidFill>
                <a:latin typeface="Times" charset="0"/>
                <a:ea typeface="宋体" charset="0"/>
              </a:defRPr>
            </a:lvl7pPr>
            <a:lvl8pPr marL="3429000" indent="-228600" eaLnBrk="0" fontAlgn="base" hangingPunct="0">
              <a:spcBef>
                <a:spcPct val="0"/>
              </a:spcBef>
              <a:spcAft>
                <a:spcPct val="0"/>
              </a:spcAft>
              <a:defRPr sz="2400">
                <a:solidFill>
                  <a:schemeClr val="tx1"/>
                </a:solidFill>
                <a:latin typeface="Times" charset="0"/>
                <a:ea typeface="宋体" charset="0"/>
              </a:defRPr>
            </a:lvl8pPr>
            <a:lvl9pPr marL="3886200" indent="-228600" eaLnBrk="0" fontAlgn="base" hangingPunct="0">
              <a:spcBef>
                <a:spcPct val="0"/>
              </a:spcBef>
              <a:spcAft>
                <a:spcPct val="0"/>
              </a:spcAft>
              <a:defRPr sz="2400">
                <a:solidFill>
                  <a:schemeClr val="tx1"/>
                </a:solidFill>
                <a:latin typeface="Times" charset="0"/>
                <a:ea typeface="宋体" charset="0"/>
              </a:defRPr>
            </a:lvl9pPr>
          </a:lstStyle>
          <a:p>
            <a:pPr defTabSz="914400" eaLnBrk="0" fontAlgn="base" hangingPunct="0">
              <a:spcBef>
                <a:spcPct val="0"/>
              </a:spcBef>
              <a:spcAft>
                <a:spcPct val="0"/>
              </a:spcAft>
            </a:pPr>
            <a:r>
              <a:rPr lang="zh-CN" altLang="en-US" b="1" smtClean="0">
                <a:solidFill>
                  <a:srgbClr val="0000FF"/>
                </a:solidFill>
              </a:rPr>
              <a:t>4</a:t>
            </a:r>
          </a:p>
        </p:txBody>
      </p:sp>
      <p:sp>
        <p:nvSpPr>
          <p:cNvPr id="779277" name="Text Box 13"/>
          <p:cNvSpPr txBox="1">
            <a:spLocks noChangeArrowheads="1"/>
          </p:cNvSpPr>
          <p:nvPr/>
        </p:nvSpPr>
        <p:spPr bwMode="auto">
          <a:xfrm>
            <a:off x="4175125" y="5638800"/>
            <a:ext cx="349250" cy="469900"/>
          </a:xfrm>
          <a:prstGeom prst="rect">
            <a:avLst/>
          </a:prstGeom>
          <a:noFill/>
          <a:ln w="12700">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sz="2400">
                <a:solidFill>
                  <a:schemeClr val="tx1"/>
                </a:solidFill>
                <a:latin typeface="Times" charset="0"/>
                <a:ea typeface="宋体" charset="0"/>
                <a:cs typeface="宋体" charset="0"/>
              </a:defRPr>
            </a:lvl1pPr>
            <a:lvl2pPr marL="742950" indent="-285750">
              <a:defRPr sz="2400">
                <a:solidFill>
                  <a:schemeClr val="tx1"/>
                </a:solidFill>
                <a:latin typeface="Times" charset="0"/>
                <a:ea typeface="宋体" charset="0"/>
              </a:defRPr>
            </a:lvl2pPr>
            <a:lvl3pPr marL="1143000" indent="-228600">
              <a:defRPr sz="2400">
                <a:solidFill>
                  <a:schemeClr val="tx1"/>
                </a:solidFill>
                <a:latin typeface="Times" charset="0"/>
                <a:ea typeface="宋体" charset="0"/>
              </a:defRPr>
            </a:lvl3pPr>
            <a:lvl4pPr marL="1600200" indent="-228600">
              <a:defRPr sz="2400">
                <a:solidFill>
                  <a:schemeClr val="tx1"/>
                </a:solidFill>
                <a:latin typeface="Times" charset="0"/>
                <a:ea typeface="宋体" charset="0"/>
              </a:defRPr>
            </a:lvl4pPr>
            <a:lvl5pPr marL="2057400" indent="-228600">
              <a:defRPr sz="2400">
                <a:solidFill>
                  <a:schemeClr val="tx1"/>
                </a:solidFill>
                <a:latin typeface="Times" charset="0"/>
                <a:ea typeface="宋体" charset="0"/>
              </a:defRPr>
            </a:lvl5pPr>
            <a:lvl6pPr marL="2514600" indent="-228600" eaLnBrk="0" fontAlgn="base" hangingPunct="0">
              <a:spcBef>
                <a:spcPct val="0"/>
              </a:spcBef>
              <a:spcAft>
                <a:spcPct val="0"/>
              </a:spcAft>
              <a:defRPr sz="2400">
                <a:solidFill>
                  <a:schemeClr val="tx1"/>
                </a:solidFill>
                <a:latin typeface="Times" charset="0"/>
                <a:ea typeface="宋体" charset="0"/>
              </a:defRPr>
            </a:lvl6pPr>
            <a:lvl7pPr marL="2971800" indent="-228600" eaLnBrk="0" fontAlgn="base" hangingPunct="0">
              <a:spcBef>
                <a:spcPct val="0"/>
              </a:spcBef>
              <a:spcAft>
                <a:spcPct val="0"/>
              </a:spcAft>
              <a:defRPr sz="2400">
                <a:solidFill>
                  <a:schemeClr val="tx1"/>
                </a:solidFill>
                <a:latin typeface="Times" charset="0"/>
                <a:ea typeface="宋体" charset="0"/>
              </a:defRPr>
            </a:lvl7pPr>
            <a:lvl8pPr marL="3429000" indent="-228600" eaLnBrk="0" fontAlgn="base" hangingPunct="0">
              <a:spcBef>
                <a:spcPct val="0"/>
              </a:spcBef>
              <a:spcAft>
                <a:spcPct val="0"/>
              </a:spcAft>
              <a:defRPr sz="2400">
                <a:solidFill>
                  <a:schemeClr val="tx1"/>
                </a:solidFill>
                <a:latin typeface="Times" charset="0"/>
                <a:ea typeface="宋体" charset="0"/>
              </a:defRPr>
            </a:lvl8pPr>
            <a:lvl9pPr marL="3886200" indent="-228600" eaLnBrk="0" fontAlgn="base" hangingPunct="0">
              <a:spcBef>
                <a:spcPct val="0"/>
              </a:spcBef>
              <a:spcAft>
                <a:spcPct val="0"/>
              </a:spcAft>
              <a:defRPr sz="2400">
                <a:solidFill>
                  <a:schemeClr val="tx1"/>
                </a:solidFill>
                <a:latin typeface="Times" charset="0"/>
                <a:ea typeface="宋体" charset="0"/>
              </a:defRPr>
            </a:lvl9pPr>
          </a:lstStyle>
          <a:p>
            <a:pPr defTabSz="914400" eaLnBrk="0" fontAlgn="base" hangingPunct="0">
              <a:spcBef>
                <a:spcPct val="0"/>
              </a:spcBef>
              <a:spcAft>
                <a:spcPct val="0"/>
              </a:spcAft>
            </a:pPr>
            <a:r>
              <a:rPr lang="zh-CN" altLang="en-US" b="1" smtClean="0">
                <a:solidFill>
                  <a:srgbClr val="0000FF"/>
                </a:solidFill>
              </a:rPr>
              <a:t>5</a:t>
            </a:r>
          </a:p>
        </p:txBody>
      </p:sp>
    </p:spTree>
    <p:extLst>
      <p:ext uri="{BB962C8B-B14F-4D97-AF65-F5344CB8AC3E}">
        <p14:creationId xmlns:p14="http://schemas.microsoft.com/office/powerpoint/2010/main" val="297519071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79268"/>
                                        </p:tgtEl>
                                        <p:attrNameLst>
                                          <p:attrName>style.visibility</p:attrName>
                                        </p:attrNameLst>
                                      </p:cBhvr>
                                      <p:to>
                                        <p:strVal val="visible"/>
                                      </p:to>
                                    </p:set>
                                    <p:animEffect transition="in" filter="dissolve">
                                      <p:cBhvr>
                                        <p:cTn id="7" dur="500"/>
                                        <p:tgtEl>
                                          <p:spTgt spid="77926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779273"/>
                                        </p:tgtEl>
                                        <p:attrNameLst>
                                          <p:attrName>style.visibility</p:attrName>
                                        </p:attrNameLst>
                                      </p:cBhvr>
                                      <p:to>
                                        <p:strVal val="visible"/>
                                      </p:to>
                                    </p:set>
                                    <p:animEffect transition="in" filter="dissolve">
                                      <p:cBhvr>
                                        <p:cTn id="12" dur="500"/>
                                        <p:tgtEl>
                                          <p:spTgt spid="77927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779269"/>
                                        </p:tgtEl>
                                        <p:attrNameLst>
                                          <p:attrName>style.visibility</p:attrName>
                                        </p:attrNameLst>
                                      </p:cBhvr>
                                      <p:to>
                                        <p:strVal val="visible"/>
                                      </p:to>
                                    </p:set>
                                    <p:animEffect transition="in" filter="dissolve">
                                      <p:cBhvr>
                                        <p:cTn id="17" dur="500"/>
                                        <p:tgtEl>
                                          <p:spTgt spid="779269"/>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779274"/>
                                        </p:tgtEl>
                                        <p:attrNameLst>
                                          <p:attrName>style.visibility</p:attrName>
                                        </p:attrNameLst>
                                      </p:cBhvr>
                                      <p:to>
                                        <p:strVal val="visible"/>
                                      </p:to>
                                    </p:set>
                                    <p:animEffect transition="in" filter="dissolve">
                                      <p:cBhvr>
                                        <p:cTn id="22" dur="500"/>
                                        <p:tgtEl>
                                          <p:spTgt spid="779274"/>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779270"/>
                                        </p:tgtEl>
                                        <p:attrNameLst>
                                          <p:attrName>style.visibility</p:attrName>
                                        </p:attrNameLst>
                                      </p:cBhvr>
                                      <p:to>
                                        <p:strVal val="visible"/>
                                      </p:to>
                                    </p:set>
                                    <p:animEffect transition="in" filter="dissolve">
                                      <p:cBhvr>
                                        <p:cTn id="27" dur="500"/>
                                        <p:tgtEl>
                                          <p:spTgt spid="779270"/>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779275"/>
                                        </p:tgtEl>
                                        <p:attrNameLst>
                                          <p:attrName>style.visibility</p:attrName>
                                        </p:attrNameLst>
                                      </p:cBhvr>
                                      <p:to>
                                        <p:strVal val="visible"/>
                                      </p:to>
                                    </p:set>
                                    <p:animEffect transition="in" filter="dissolve">
                                      <p:cBhvr>
                                        <p:cTn id="32" dur="500"/>
                                        <p:tgtEl>
                                          <p:spTgt spid="779275"/>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779271"/>
                                        </p:tgtEl>
                                        <p:attrNameLst>
                                          <p:attrName>style.visibility</p:attrName>
                                        </p:attrNameLst>
                                      </p:cBhvr>
                                      <p:to>
                                        <p:strVal val="visible"/>
                                      </p:to>
                                    </p:set>
                                    <p:animEffect transition="in" filter="dissolve">
                                      <p:cBhvr>
                                        <p:cTn id="37" dur="500"/>
                                        <p:tgtEl>
                                          <p:spTgt spid="779271"/>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779276"/>
                                        </p:tgtEl>
                                        <p:attrNameLst>
                                          <p:attrName>style.visibility</p:attrName>
                                        </p:attrNameLst>
                                      </p:cBhvr>
                                      <p:to>
                                        <p:strVal val="visible"/>
                                      </p:to>
                                    </p:set>
                                    <p:animEffect transition="in" filter="dissolve">
                                      <p:cBhvr>
                                        <p:cTn id="42" dur="500"/>
                                        <p:tgtEl>
                                          <p:spTgt spid="779276"/>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9" presetClass="entr" presetSubtype="0" fill="hold" grpId="0" nodeType="clickEffect">
                                  <p:stCondLst>
                                    <p:cond delay="0"/>
                                  </p:stCondLst>
                                  <p:childTnLst>
                                    <p:set>
                                      <p:cBhvr>
                                        <p:cTn id="46" dur="1" fill="hold">
                                          <p:stCondLst>
                                            <p:cond delay="0"/>
                                          </p:stCondLst>
                                        </p:cTn>
                                        <p:tgtEl>
                                          <p:spTgt spid="779272"/>
                                        </p:tgtEl>
                                        <p:attrNameLst>
                                          <p:attrName>style.visibility</p:attrName>
                                        </p:attrNameLst>
                                      </p:cBhvr>
                                      <p:to>
                                        <p:strVal val="visible"/>
                                      </p:to>
                                    </p:set>
                                    <p:animEffect transition="in" filter="dissolve">
                                      <p:cBhvr>
                                        <p:cTn id="47" dur="500"/>
                                        <p:tgtEl>
                                          <p:spTgt spid="779272"/>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9" presetClass="entr" presetSubtype="0" fill="hold" grpId="0" nodeType="clickEffect">
                                  <p:stCondLst>
                                    <p:cond delay="0"/>
                                  </p:stCondLst>
                                  <p:childTnLst>
                                    <p:set>
                                      <p:cBhvr>
                                        <p:cTn id="51" dur="1" fill="hold">
                                          <p:stCondLst>
                                            <p:cond delay="0"/>
                                          </p:stCondLst>
                                        </p:cTn>
                                        <p:tgtEl>
                                          <p:spTgt spid="779277"/>
                                        </p:tgtEl>
                                        <p:attrNameLst>
                                          <p:attrName>style.visibility</p:attrName>
                                        </p:attrNameLst>
                                      </p:cBhvr>
                                      <p:to>
                                        <p:strVal val="visible"/>
                                      </p:to>
                                    </p:set>
                                    <p:animEffect transition="in" filter="dissolve">
                                      <p:cBhvr>
                                        <p:cTn id="52" dur="500"/>
                                        <p:tgtEl>
                                          <p:spTgt spid="7792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9268" grpId="0" animBg="1"/>
      <p:bldP spid="779269" grpId="0" animBg="1"/>
      <p:bldP spid="779270" grpId="0" animBg="1"/>
      <p:bldP spid="779271" grpId="0" animBg="1"/>
      <p:bldP spid="779272" grpId="0" animBg="1"/>
      <p:bldP spid="779273" grpId="0" animBg="1" autoUpdateAnimBg="0"/>
      <p:bldP spid="779274" grpId="0" animBg="1" autoUpdateAnimBg="0"/>
      <p:bldP spid="779275" grpId="0" animBg="1" autoUpdateAnimBg="0"/>
      <p:bldP spid="779276" grpId="0" animBg="1" autoUpdateAnimBg="0"/>
      <p:bldP spid="779277" grpId="0" animBg="1" autoUpdateAnimBg="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0290" name="Rectangle 2"/>
          <p:cNvSpPr>
            <a:spLocks noGrp="1" noChangeArrowheads="1"/>
          </p:cNvSpPr>
          <p:nvPr>
            <p:ph type="title"/>
          </p:nvPr>
        </p:nvSpPr>
        <p:spPr>
          <a:xfrm>
            <a:off x="1066800" y="0"/>
            <a:ext cx="6908800" cy="1143000"/>
          </a:xfrm>
        </p:spPr>
        <p:txBody>
          <a:bodyPr/>
          <a:lstStyle/>
          <a:p>
            <a:r>
              <a:rPr lang="en-US" altLang="zh-CN" sz="3200" b="0">
                <a:latin typeface="Times" charset="0"/>
                <a:cs typeface="宋体" charset="0"/>
              </a:rPr>
              <a:t>BLAST </a:t>
            </a:r>
            <a:r>
              <a:rPr lang="zh-CN" altLang="en-US" sz="3200" b="0">
                <a:latin typeface="Times" charset="0"/>
                <a:ea typeface="华文新魏" charset="0"/>
                <a:cs typeface="华文新魏" charset="0"/>
              </a:rPr>
              <a:t>结果</a:t>
            </a:r>
            <a:r>
              <a:rPr lang="zh-CN" altLang="en-US" sz="3200" b="0">
                <a:latin typeface="Times" charset="0"/>
                <a:cs typeface="宋体" charset="0"/>
              </a:rPr>
              <a:t> (1)</a:t>
            </a:r>
          </a:p>
        </p:txBody>
      </p:sp>
      <p:pic>
        <p:nvPicPr>
          <p:cNvPr id="76803" name="Picture 3" descr="blastresult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971550"/>
            <a:ext cx="7848600" cy="5886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59927036"/>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1314" name="Rectangle 2"/>
          <p:cNvSpPr>
            <a:spLocks noGrp="1" noChangeArrowheads="1"/>
          </p:cNvSpPr>
          <p:nvPr>
            <p:ph type="title"/>
          </p:nvPr>
        </p:nvSpPr>
        <p:spPr>
          <a:xfrm>
            <a:off x="1066800" y="0"/>
            <a:ext cx="6908800" cy="1143000"/>
          </a:xfrm>
        </p:spPr>
        <p:txBody>
          <a:bodyPr/>
          <a:lstStyle/>
          <a:p>
            <a:r>
              <a:rPr lang="en-US" altLang="zh-CN" sz="3200" b="0">
                <a:latin typeface="Times" charset="0"/>
                <a:cs typeface="宋体" charset="0"/>
              </a:rPr>
              <a:t>BLAST</a:t>
            </a:r>
            <a:r>
              <a:rPr lang="en-US" altLang="zh-CN" sz="3200" b="0">
                <a:latin typeface="华文新魏" charset="0"/>
                <a:ea typeface="华文新魏" charset="0"/>
                <a:cs typeface="华文新魏" charset="0"/>
              </a:rPr>
              <a:t> </a:t>
            </a:r>
            <a:r>
              <a:rPr lang="zh-CN" altLang="en-US" sz="3200" b="0">
                <a:latin typeface="华文新魏" charset="0"/>
                <a:ea typeface="华文新魏" charset="0"/>
                <a:cs typeface="华文新魏" charset="0"/>
              </a:rPr>
              <a:t>结果</a:t>
            </a:r>
            <a:r>
              <a:rPr lang="zh-CN" altLang="en-US" sz="3200" b="0">
                <a:latin typeface="Times" charset="0"/>
                <a:cs typeface="宋体" charset="0"/>
              </a:rPr>
              <a:t> (2)</a:t>
            </a:r>
          </a:p>
        </p:txBody>
      </p:sp>
      <p:pic>
        <p:nvPicPr>
          <p:cNvPr id="77827" name="Picture 3" descr="blastresult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1066800"/>
            <a:ext cx="7467600" cy="560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95255354"/>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5682" name="Rectangle 2"/>
          <p:cNvSpPr>
            <a:spLocks noGrp="1" noChangeArrowheads="1"/>
          </p:cNvSpPr>
          <p:nvPr>
            <p:ph type="title"/>
          </p:nvPr>
        </p:nvSpPr>
        <p:spPr/>
        <p:txBody>
          <a:bodyPr/>
          <a:lstStyle/>
          <a:p>
            <a:pPr>
              <a:defRPr/>
            </a:pPr>
            <a:r>
              <a:rPr kumimoji="0" lang="zh-CN" altLang="en-US" dirty="0" smtClean="0"/>
              <a:t>组学</a:t>
            </a:r>
            <a:r>
              <a:rPr kumimoji="0" lang="en-US" altLang="zh-CN" dirty="0" smtClean="0"/>
              <a:t>(-</a:t>
            </a:r>
            <a:r>
              <a:rPr kumimoji="0" lang="en-US" altLang="zh-CN" dirty="0" err="1" smtClean="0"/>
              <a:t>omics</a:t>
            </a:r>
            <a:r>
              <a:rPr kumimoji="0" lang="en-US" altLang="zh-CN" dirty="0" smtClean="0"/>
              <a:t>)</a:t>
            </a:r>
            <a:r>
              <a:rPr kumimoji="0" lang="zh-CN" altLang="en-US" dirty="0" smtClean="0"/>
              <a:t>时代的到来</a:t>
            </a:r>
            <a:endParaRPr kumimoji="0" lang="zh-CN" altLang="en-US" dirty="0" smtClean="0">
              <a:cs typeface="+mj-cs"/>
            </a:endParaRPr>
          </a:p>
        </p:txBody>
      </p:sp>
      <p:sp>
        <p:nvSpPr>
          <p:cNvPr id="455683" name="Rectangle 3"/>
          <p:cNvSpPr>
            <a:spLocks noGrp="1" noChangeArrowheads="1"/>
          </p:cNvSpPr>
          <p:nvPr>
            <p:ph type="body" idx="1"/>
          </p:nvPr>
        </p:nvSpPr>
        <p:spPr>
          <a:xfrm>
            <a:off x="685800" y="1981200"/>
            <a:ext cx="8077200" cy="4114800"/>
          </a:xfrm>
        </p:spPr>
        <p:txBody>
          <a:bodyPr/>
          <a:lstStyle/>
          <a:p>
            <a:pPr>
              <a:defRPr/>
            </a:pPr>
            <a:endParaRPr kumimoji="0" lang="en-US" altLang="zh-CN" dirty="0" smtClean="0"/>
          </a:p>
          <a:p>
            <a:pPr>
              <a:defRPr/>
            </a:pPr>
            <a:r>
              <a:rPr kumimoji="0" lang="zh-CN" altLang="en-US" dirty="0" smtClean="0"/>
              <a:t>基因组、转录组、蛋白组、代谢组</a:t>
            </a:r>
            <a:endParaRPr kumimoji="0" lang="en-US" altLang="zh-CN" dirty="0" smtClean="0"/>
          </a:p>
          <a:p>
            <a:pPr>
              <a:defRPr/>
            </a:pPr>
            <a:r>
              <a:rPr kumimoji="0" lang="zh-CN" altLang="en-US" dirty="0" smtClean="0"/>
              <a:t>必须采用统计方法才能有效地处理、整合、挖掘高通量、大规模生物数据（序列数据、表达数据、图像数据等等）。</a:t>
            </a:r>
            <a:endParaRPr kumimoji="0" lang="zh-CN" altLang="en-US" dirty="0" smtClean="0">
              <a:cs typeface="+mn-cs"/>
            </a:endParaRPr>
          </a:p>
        </p:txBody>
      </p:sp>
    </p:spTree>
    <p:extLst>
      <p:ext uri="{BB962C8B-B14F-4D97-AF65-F5344CB8AC3E}">
        <p14:creationId xmlns:p14="http://schemas.microsoft.com/office/powerpoint/2010/main" val="75489556"/>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2338" name="Rectangle 2"/>
          <p:cNvSpPr>
            <a:spLocks noGrp="1" noChangeArrowheads="1"/>
          </p:cNvSpPr>
          <p:nvPr>
            <p:ph type="title"/>
          </p:nvPr>
        </p:nvSpPr>
        <p:spPr>
          <a:xfrm>
            <a:off x="1066800" y="0"/>
            <a:ext cx="6908800" cy="1143000"/>
          </a:xfrm>
        </p:spPr>
        <p:txBody>
          <a:bodyPr/>
          <a:lstStyle/>
          <a:p>
            <a:r>
              <a:rPr lang="en-US" altLang="zh-CN" sz="3200" b="0">
                <a:latin typeface="Times" charset="0"/>
                <a:cs typeface="宋体" charset="0"/>
              </a:rPr>
              <a:t>BLAST </a:t>
            </a:r>
            <a:r>
              <a:rPr lang="zh-CN" altLang="en-US" sz="3200" b="0">
                <a:latin typeface="Times" charset="0"/>
                <a:ea typeface="华文新魏" charset="0"/>
                <a:cs typeface="华文新魏" charset="0"/>
              </a:rPr>
              <a:t>结果</a:t>
            </a:r>
            <a:r>
              <a:rPr lang="zh-CN" altLang="en-US" sz="3200" b="0">
                <a:latin typeface="Times" charset="0"/>
                <a:cs typeface="宋体" charset="0"/>
              </a:rPr>
              <a:t> (3)</a:t>
            </a:r>
          </a:p>
        </p:txBody>
      </p:sp>
      <p:pic>
        <p:nvPicPr>
          <p:cNvPr id="78851" name="Picture 3" descr="blastresult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1066800"/>
            <a:ext cx="7467600" cy="560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57459727"/>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3362" name="Rectangle 2"/>
          <p:cNvSpPr>
            <a:spLocks noGrp="1" noChangeArrowheads="1"/>
          </p:cNvSpPr>
          <p:nvPr>
            <p:ph type="title"/>
          </p:nvPr>
        </p:nvSpPr>
        <p:spPr>
          <a:xfrm>
            <a:off x="1066800" y="0"/>
            <a:ext cx="6908800" cy="1143000"/>
          </a:xfrm>
        </p:spPr>
        <p:txBody>
          <a:bodyPr/>
          <a:lstStyle/>
          <a:p>
            <a:r>
              <a:rPr lang="en-US" altLang="zh-CN" sz="3200" b="0">
                <a:latin typeface="Times" charset="0"/>
                <a:cs typeface="宋体" charset="0"/>
              </a:rPr>
              <a:t>BLAST </a:t>
            </a:r>
            <a:r>
              <a:rPr lang="zh-CN" altLang="en-US" sz="3200" b="0">
                <a:latin typeface="Times" charset="0"/>
                <a:ea typeface="华文新魏" charset="0"/>
                <a:cs typeface="华文新魏" charset="0"/>
              </a:rPr>
              <a:t>结果</a:t>
            </a:r>
            <a:r>
              <a:rPr lang="zh-CN" altLang="en-US" sz="3200" b="0">
                <a:latin typeface="Times" charset="0"/>
                <a:cs typeface="宋体" charset="0"/>
              </a:rPr>
              <a:t> (4)</a:t>
            </a:r>
          </a:p>
        </p:txBody>
      </p:sp>
      <p:pic>
        <p:nvPicPr>
          <p:cNvPr id="79875" name="Picture 3" descr="blastresult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971550"/>
            <a:ext cx="7543800" cy="565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39721240"/>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4386" name="Rectangle 2"/>
          <p:cNvSpPr>
            <a:spLocks noGrp="1" noChangeArrowheads="1"/>
          </p:cNvSpPr>
          <p:nvPr>
            <p:ph type="title"/>
          </p:nvPr>
        </p:nvSpPr>
        <p:spPr>
          <a:xfrm>
            <a:off x="1066800" y="0"/>
            <a:ext cx="6908800" cy="1143000"/>
          </a:xfrm>
        </p:spPr>
        <p:txBody>
          <a:bodyPr/>
          <a:lstStyle/>
          <a:p>
            <a:r>
              <a:rPr lang="en-US" altLang="zh-CN" sz="3200" b="0">
                <a:latin typeface="Times New Roman" charset="0"/>
                <a:ea typeface="华文新魏" charset="0"/>
                <a:cs typeface="华文新魏" charset="0"/>
              </a:rPr>
              <a:t>BLAST </a:t>
            </a:r>
            <a:r>
              <a:rPr lang="zh-CN" altLang="en-US" sz="3200" b="0">
                <a:latin typeface="Times New Roman" charset="0"/>
                <a:ea typeface="华文新魏" charset="0"/>
                <a:cs typeface="华文新魏" charset="0"/>
              </a:rPr>
              <a:t>结果 (5)</a:t>
            </a:r>
          </a:p>
        </p:txBody>
      </p:sp>
      <p:pic>
        <p:nvPicPr>
          <p:cNvPr id="80899" name="Picture 3" descr="blastresult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990600"/>
            <a:ext cx="7315200" cy="548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62287232"/>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5410" name="Rectangle 2"/>
          <p:cNvSpPr>
            <a:spLocks noGrp="1" noChangeArrowheads="1"/>
          </p:cNvSpPr>
          <p:nvPr>
            <p:ph type="title"/>
          </p:nvPr>
        </p:nvSpPr>
        <p:spPr>
          <a:xfrm>
            <a:off x="1143000" y="76200"/>
            <a:ext cx="6908800" cy="1143000"/>
          </a:xfrm>
        </p:spPr>
        <p:txBody>
          <a:bodyPr/>
          <a:lstStyle/>
          <a:p>
            <a:r>
              <a:rPr lang="zh-CN" altLang="en-US" sz="2800" b="0">
                <a:latin typeface="华文新魏" charset="0"/>
                <a:ea typeface="华文新魏" charset="0"/>
                <a:cs typeface="华文新魏" charset="0"/>
              </a:rPr>
              <a:t>分值和</a:t>
            </a:r>
            <a:r>
              <a:rPr lang="en-US" altLang="zh-CN" sz="2800" b="0">
                <a:latin typeface="Times New Roman" charset="0"/>
                <a:ea typeface="华文新魏" charset="0"/>
                <a:cs typeface="华文新魏" charset="0"/>
              </a:rPr>
              <a:t>E</a:t>
            </a:r>
            <a:r>
              <a:rPr lang="zh-CN" altLang="en-US" sz="2800" b="0">
                <a:latin typeface="华文新魏" charset="0"/>
                <a:ea typeface="华文新魏" charset="0"/>
                <a:cs typeface="华文新魏" charset="0"/>
              </a:rPr>
              <a:t>值</a:t>
            </a:r>
            <a:endParaRPr lang="en-US" altLang="zh-CN" sz="2800" b="0">
              <a:latin typeface="华文新魏" charset="0"/>
              <a:ea typeface="华文新魏" charset="0"/>
              <a:cs typeface="华文新魏" charset="0"/>
            </a:endParaRPr>
          </a:p>
        </p:txBody>
      </p:sp>
      <p:sp>
        <p:nvSpPr>
          <p:cNvPr id="785411" name="Rectangle 3"/>
          <p:cNvSpPr>
            <a:spLocks noGrp="1" noChangeArrowheads="1"/>
          </p:cNvSpPr>
          <p:nvPr>
            <p:ph type="body" idx="1"/>
          </p:nvPr>
        </p:nvSpPr>
        <p:spPr>
          <a:xfrm>
            <a:off x="1143000" y="1143000"/>
            <a:ext cx="6908800" cy="4114800"/>
          </a:xfrm>
        </p:spPr>
        <p:txBody>
          <a:bodyPr/>
          <a:lstStyle/>
          <a:p>
            <a:pPr>
              <a:lnSpc>
                <a:spcPct val="80000"/>
              </a:lnSpc>
            </a:pPr>
            <a:r>
              <a:rPr lang="en-US" altLang="zh-CN" sz="1200">
                <a:latin typeface="宋体" charset="0"/>
                <a:cs typeface="宋体" charset="0"/>
              </a:rPr>
              <a:t>BLASTP 2.2.14 [May-07-2006]</a:t>
            </a:r>
          </a:p>
          <a:p>
            <a:pPr>
              <a:lnSpc>
                <a:spcPct val="80000"/>
              </a:lnSpc>
            </a:pPr>
            <a:r>
              <a:rPr lang="en-US" altLang="zh-CN" sz="1200">
                <a:latin typeface="宋体" charset="0"/>
                <a:cs typeface="宋体" charset="0"/>
              </a:rPr>
              <a:t>Reference: Altschul, Stephen F., Thomas L. Madden, Alejandro A. Sch</a:t>
            </a:r>
            <a:r>
              <a:rPr lang="en-US" altLang="zh-CN" sz="1200">
                <a:latin typeface="Times New Roman" charset="0"/>
                <a:cs typeface="宋体" charset="0"/>
              </a:rPr>
              <a:t>ä</a:t>
            </a:r>
            <a:r>
              <a:rPr lang="en-US" altLang="zh-CN" sz="1200">
                <a:latin typeface="宋体" charset="0"/>
                <a:cs typeface="宋体" charset="0"/>
              </a:rPr>
              <a:t>ffer, </a:t>
            </a:r>
          </a:p>
          <a:p>
            <a:pPr>
              <a:lnSpc>
                <a:spcPct val="80000"/>
              </a:lnSpc>
            </a:pPr>
            <a:r>
              <a:rPr lang="en-US" altLang="zh-CN" sz="1200">
                <a:latin typeface="宋体" charset="0"/>
                <a:cs typeface="宋体" charset="0"/>
              </a:rPr>
              <a:t>Jinghui Zhang, Zheng Zhang, Webb Miller, and David J. Lipman </a:t>
            </a:r>
          </a:p>
          <a:p>
            <a:pPr>
              <a:lnSpc>
                <a:spcPct val="80000"/>
              </a:lnSpc>
            </a:pPr>
            <a:r>
              <a:rPr lang="en-US" altLang="zh-CN" sz="1200">
                <a:latin typeface="宋体" charset="0"/>
                <a:cs typeface="宋体" charset="0"/>
              </a:rPr>
              <a:t>(1997), "Gapped BLAST and PSI-BLAST: a new generation of </a:t>
            </a:r>
          </a:p>
          <a:p>
            <a:pPr>
              <a:lnSpc>
                <a:spcPct val="80000"/>
              </a:lnSpc>
            </a:pPr>
            <a:r>
              <a:rPr lang="en-US" altLang="zh-CN" sz="1200">
                <a:latin typeface="宋体" charset="0"/>
                <a:cs typeface="宋体" charset="0"/>
              </a:rPr>
              <a:t>protein database search programs", Nucleic Acids Res. 25:3389-3402.</a:t>
            </a:r>
          </a:p>
          <a:p>
            <a:pPr>
              <a:lnSpc>
                <a:spcPct val="80000"/>
              </a:lnSpc>
            </a:pPr>
            <a:endParaRPr lang="en-US" altLang="zh-CN" sz="1200">
              <a:latin typeface="宋体" charset="0"/>
              <a:cs typeface="宋体" charset="0"/>
            </a:endParaRPr>
          </a:p>
          <a:p>
            <a:pPr>
              <a:lnSpc>
                <a:spcPct val="80000"/>
              </a:lnSpc>
            </a:pPr>
            <a:r>
              <a:rPr lang="en-US" altLang="zh-CN" sz="1200">
                <a:latin typeface="宋体" charset="0"/>
                <a:cs typeface="宋体" charset="0"/>
              </a:rPr>
              <a:t>RID: 1157436303-6611-9612772342.BLASTQ4</a:t>
            </a:r>
          </a:p>
          <a:p>
            <a:pPr>
              <a:lnSpc>
                <a:spcPct val="80000"/>
              </a:lnSpc>
            </a:pPr>
            <a:endParaRPr lang="en-US" altLang="zh-CN" sz="1200">
              <a:latin typeface="宋体" charset="0"/>
              <a:cs typeface="宋体" charset="0"/>
            </a:endParaRPr>
          </a:p>
          <a:p>
            <a:pPr>
              <a:lnSpc>
                <a:spcPct val="80000"/>
              </a:lnSpc>
            </a:pPr>
            <a:endParaRPr lang="en-US" altLang="zh-CN" sz="1200">
              <a:latin typeface="宋体" charset="0"/>
              <a:cs typeface="宋体" charset="0"/>
            </a:endParaRPr>
          </a:p>
          <a:p>
            <a:pPr>
              <a:lnSpc>
                <a:spcPct val="80000"/>
              </a:lnSpc>
            </a:pPr>
            <a:r>
              <a:rPr lang="en-US" altLang="zh-CN" sz="1200">
                <a:latin typeface="宋体" charset="0"/>
                <a:cs typeface="宋体" charset="0"/>
              </a:rPr>
              <a:t>Database: All non-redundant GenBank CDS</a:t>
            </a:r>
          </a:p>
          <a:p>
            <a:pPr>
              <a:lnSpc>
                <a:spcPct val="80000"/>
              </a:lnSpc>
            </a:pPr>
            <a:r>
              <a:rPr lang="en-US" altLang="zh-CN" sz="1200">
                <a:latin typeface="宋体" charset="0"/>
                <a:cs typeface="宋体" charset="0"/>
              </a:rPr>
              <a:t>translations+PDB+SwissProt+PIR+PRF excluding environmental samples</a:t>
            </a:r>
          </a:p>
          <a:p>
            <a:pPr>
              <a:lnSpc>
                <a:spcPct val="80000"/>
              </a:lnSpc>
            </a:pPr>
            <a:r>
              <a:rPr lang="en-US" altLang="zh-CN" sz="1200">
                <a:latin typeface="宋体" charset="0"/>
                <a:cs typeface="宋体" charset="0"/>
              </a:rPr>
              <a:t>           3,946,334 sequences; 1,357,962,904 total letters</a:t>
            </a:r>
          </a:p>
          <a:p>
            <a:pPr>
              <a:lnSpc>
                <a:spcPct val="80000"/>
              </a:lnSpc>
            </a:pPr>
            <a:r>
              <a:rPr lang="en-US" altLang="zh-CN" sz="1200">
                <a:latin typeface="宋体" charset="0"/>
                <a:cs typeface="宋体" charset="0"/>
              </a:rPr>
              <a:t>Query=  </a:t>
            </a:r>
          </a:p>
          <a:p>
            <a:pPr>
              <a:lnSpc>
                <a:spcPct val="80000"/>
              </a:lnSpc>
            </a:pPr>
            <a:r>
              <a:rPr lang="en-US" altLang="zh-CN" sz="1200">
                <a:latin typeface="宋体" charset="0"/>
                <a:cs typeface="宋体" charset="0"/>
              </a:rPr>
              <a:t>Length=137</a:t>
            </a:r>
          </a:p>
          <a:p>
            <a:pPr>
              <a:lnSpc>
                <a:spcPct val="80000"/>
              </a:lnSpc>
            </a:pPr>
            <a:endParaRPr lang="en-US" altLang="zh-CN" sz="1200">
              <a:latin typeface="宋体" charset="0"/>
              <a:cs typeface="宋体" charset="0"/>
            </a:endParaRPr>
          </a:p>
          <a:p>
            <a:pPr>
              <a:lnSpc>
                <a:spcPct val="80000"/>
              </a:lnSpc>
            </a:pPr>
            <a:endParaRPr lang="en-US" altLang="zh-CN" sz="1200">
              <a:latin typeface="宋体" charset="0"/>
              <a:cs typeface="宋体" charset="0"/>
            </a:endParaRPr>
          </a:p>
          <a:p>
            <a:pPr>
              <a:lnSpc>
                <a:spcPct val="80000"/>
              </a:lnSpc>
            </a:pPr>
            <a:r>
              <a:rPr lang="en-US" altLang="zh-CN" sz="1200">
                <a:solidFill>
                  <a:srgbClr val="FFFFFF"/>
                </a:solidFill>
                <a:latin typeface="宋体" charset="0"/>
                <a:cs typeface="宋体" charset="0"/>
                <a:hlinkClick r:id="rId2"/>
              </a:rPr>
              <a:t>Distance tree of results</a:t>
            </a:r>
            <a:r>
              <a:rPr lang="en-US" altLang="zh-CN" sz="1200">
                <a:solidFill>
                  <a:srgbClr val="FFFFFF"/>
                </a:solidFill>
                <a:latin typeface="宋体" charset="0"/>
                <a:cs typeface="宋体" charset="0"/>
              </a:rPr>
              <a:t> </a:t>
            </a:r>
          </a:p>
          <a:p>
            <a:pPr>
              <a:lnSpc>
                <a:spcPct val="80000"/>
              </a:lnSpc>
            </a:pPr>
            <a:endParaRPr lang="en-US" altLang="zh-CN" sz="1200">
              <a:solidFill>
                <a:srgbClr val="FFFFFF"/>
              </a:solidFill>
              <a:latin typeface="宋体" charset="0"/>
              <a:cs typeface="宋体" charset="0"/>
            </a:endParaRPr>
          </a:p>
          <a:p>
            <a:pPr>
              <a:lnSpc>
                <a:spcPct val="80000"/>
              </a:lnSpc>
            </a:pPr>
            <a:r>
              <a:rPr lang="en-US" altLang="zh-CN" sz="1200">
                <a:latin typeface="宋体" charset="0"/>
                <a:cs typeface="宋体" charset="0"/>
              </a:rPr>
              <a:t>                                                                   Score     E</a:t>
            </a:r>
          </a:p>
          <a:p>
            <a:pPr>
              <a:lnSpc>
                <a:spcPct val="80000"/>
              </a:lnSpc>
            </a:pPr>
            <a:r>
              <a:rPr lang="en-US" altLang="zh-CN" sz="1200">
                <a:latin typeface="宋体" charset="0"/>
                <a:cs typeface="宋体" charset="0"/>
              </a:rPr>
              <a:t>Sequences producing significant alignments:                        (Bits)  Value</a:t>
            </a:r>
          </a:p>
          <a:p>
            <a:pPr>
              <a:lnSpc>
                <a:spcPct val="80000"/>
              </a:lnSpc>
            </a:pPr>
            <a:endParaRPr lang="en-US" altLang="zh-CN" sz="1200">
              <a:latin typeface="宋体" charset="0"/>
              <a:cs typeface="宋体" charset="0"/>
            </a:endParaRPr>
          </a:p>
          <a:p>
            <a:pPr>
              <a:lnSpc>
                <a:spcPct val="80000"/>
              </a:lnSpc>
            </a:pPr>
            <a:r>
              <a:rPr lang="en-US" altLang="zh-CN" sz="1200">
                <a:latin typeface="宋体" charset="0"/>
                <a:cs typeface="宋体" charset="0"/>
              </a:rPr>
              <a:t>gi|16129916|ref|NP_416479.1|  hypothetical protein b1970 [Esch...   278    4e-74</a:t>
            </a:r>
          </a:p>
          <a:p>
            <a:pPr>
              <a:lnSpc>
                <a:spcPct val="80000"/>
              </a:lnSpc>
            </a:pPr>
            <a:r>
              <a:rPr lang="en-US" altLang="zh-CN" sz="1200">
                <a:latin typeface="宋体" charset="0"/>
                <a:cs typeface="宋体" charset="0"/>
              </a:rPr>
              <a:t>gi|110805940|ref|YP_689460.1|  hypothetical protein SFV_2015 [...   275    3e-73</a:t>
            </a:r>
          </a:p>
          <a:p>
            <a:pPr>
              <a:lnSpc>
                <a:spcPct val="80000"/>
              </a:lnSpc>
            </a:pPr>
            <a:r>
              <a:rPr lang="en-US" altLang="zh-CN" sz="1200">
                <a:latin typeface="宋体" charset="0"/>
                <a:cs typeface="宋体" charset="0"/>
              </a:rPr>
              <a:t>gi|15802403|ref|NP_288429.1|  hypothetical protein Z3062 [Esch...   274    9e-73</a:t>
            </a:r>
          </a:p>
          <a:p>
            <a:pPr>
              <a:lnSpc>
                <a:spcPct val="80000"/>
              </a:lnSpc>
            </a:pPr>
            <a:r>
              <a:rPr lang="en-US" altLang="zh-CN" sz="1200">
                <a:latin typeface="宋体" charset="0"/>
                <a:cs typeface="宋体" charset="0"/>
              </a:rPr>
              <a:t>gi|82776345|ref|YP_402694.1|  hypothetical protein SDY_1038 [S...   204    9e-52</a:t>
            </a:r>
          </a:p>
          <a:p>
            <a:pPr>
              <a:lnSpc>
                <a:spcPct val="80000"/>
              </a:lnSpc>
            </a:pPr>
            <a:r>
              <a:rPr lang="en-US" altLang="zh-CN" sz="1200">
                <a:latin typeface="宋体" charset="0"/>
                <a:cs typeface="宋体" charset="0"/>
              </a:rPr>
              <a:t>gi|16419612|gb|AAL20029.1|  putative periplasmic or exported p...   201    6e-51</a:t>
            </a:r>
          </a:p>
          <a:p>
            <a:pPr>
              <a:lnSpc>
                <a:spcPct val="80000"/>
              </a:lnSpc>
            </a:pPr>
            <a:r>
              <a:rPr lang="en-US" altLang="zh-CN" sz="1200">
                <a:latin typeface="宋体" charset="0"/>
                <a:cs typeface="宋体" charset="0"/>
              </a:rPr>
              <a:t>&lt;</a:t>
            </a:r>
            <a:r>
              <a:rPr lang="zh-CN" altLang="en-US" sz="1200">
                <a:latin typeface="宋体" charset="0"/>
                <a:cs typeface="宋体" charset="0"/>
              </a:rPr>
              <a:t>以下内容已删除&gt;</a:t>
            </a:r>
          </a:p>
        </p:txBody>
      </p:sp>
    </p:spTree>
    <p:extLst>
      <p:ext uri="{BB962C8B-B14F-4D97-AF65-F5344CB8AC3E}">
        <p14:creationId xmlns:p14="http://schemas.microsoft.com/office/powerpoint/2010/main" val="3082580379"/>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6434" name="Rectangle 2"/>
          <p:cNvSpPr>
            <a:spLocks noGrp="1" noChangeArrowheads="1"/>
          </p:cNvSpPr>
          <p:nvPr>
            <p:ph type="body" idx="1"/>
          </p:nvPr>
        </p:nvSpPr>
        <p:spPr>
          <a:xfrm>
            <a:off x="827088" y="1196975"/>
            <a:ext cx="7847012" cy="4114800"/>
          </a:xfrm>
        </p:spPr>
        <p:txBody>
          <a:bodyPr/>
          <a:lstStyle/>
          <a:p>
            <a:pPr>
              <a:lnSpc>
                <a:spcPct val="120000"/>
              </a:lnSpc>
            </a:pPr>
            <a:r>
              <a:rPr lang="zh-CN" altLang="en-US" sz="2800">
                <a:latin typeface="Times" charset="0"/>
                <a:cs typeface="宋体" charset="0"/>
              </a:rPr>
              <a:t>分值是衡量查询序列同击中序列间相似性的测度。分值越高，击中序列与查询序列越相似</a:t>
            </a:r>
          </a:p>
          <a:p>
            <a:pPr>
              <a:lnSpc>
                <a:spcPct val="120000"/>
              </a:lnSpc>
              <a:buFontTx/>
              <a:buNone/>
            </a:pPr>
            <a:endParaRPr lang="zh-CN" altLang="en-US" sz="2800">
              <a:latin typeface="Times" charset="0"/>
              <a:cs typeface="宋体" charset="0"/>
            </a:endParaRPr>
          </a:p>
          <a:p>
            <a:pPr>
              <a:lnSpc>
                <a:spcPct val="120000"/>
              </a:lnSpc>
            </a:pPr>
            <a:r>
              <a:rPr lang="en-US" altLang="zh-CN" sz="2800">
                <a:latin typeface="Times" charset="0"/>
                <a:cs typeface="宋体" charset="0"/>
              </a:rPr>
              <a:t>E</a:t>
            </a:r>
            <a:r>
              <a:rPr lang="zh-CN" altLang="en-US" sz="2800">
                <a:latin typeface="Times" charset="0"/>
                <a:cs typeface="宋体" charset="0"/>
              </a:rPr>
              <a:t>值是随机产生一个比所得分值高的击中序列的概率，即分值可靠性的测度。 </a:t>
            </a:r>
            <a:r>
              <a:rPr lang="en-US" altLang="zh-CN" sz="2800">
                <a:latin typeface="Times" charset="0"/>
                <a:cs typeface="宋体" charset="0"/>
              </a:rPr>
              <a:t>E</a:t>
            </a:r>
            <a:r>
              <a:rPr lang="zh-CN" altLang="en-US" sz="2800">
                <a:latin typeface="Times" charset="0"/>
                <a:cs typeface="宋体" charset="0"/>
              </a:rPr>
              <a:t>值越小, 击中序列越可靠</a:t>
            </a:r>
          </a:p>
          <a:p>
            <a:endParaRPr lang="zh-CN" altLang="en-US" sz="2800">
              <a:latin typeface="Times" charset="0"/>
              <a:cs typeface="宋体" charset="0"/>
            </a:endParaRPr>
          </a:p>
        </p:txBody>
      </p:sp>
    </p:spTree>
    <p:extLst>
      <p:ext uri="{BB962C8B-B14F-4D97-AF65-F5344CB8AC3E}">
        <p14:creationId xmlns:p14="http://schemas.microsoft.com/office/powerpoint/2010/main" val="4253460564"/>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82" name="Rectangle 2"/>
          <p:cNvSpPr>
            <a:spLocks noGrp="1" noChangeArrowheads="1"/>
          </p:cNvSpPr>
          <p:nvPr>
            <p:ph type="body" idx="1"/>
          </p:nvPr>
        </p:nvSpPr>
        <p:spPr>
          <a:xfrm>
            <a:off x="1117600" y="1143000"/>
            <a:ext cx="6908800" cy="4114800"/>
          </a:xfrm>
        </p:spPr>
        <p:txBody>
          <a:bodyPr/>
          <a:lstStyle/>
          <a:p>
            <a:pPr>
              <a:lnSpc>
                <a:spcPct val="90000"/>
              </a:lnSpc>
              <a:buFontTx/>
              <a:buNone/>
            </a:pPr>
            <a:r>
              <a:rPr lang="en-US" altLang="zh-CN">
                <a:latin typeface="Times" charset="0"/>
                <a:cs typeface="宋体" charset="0"/>
              </a:rPr>
              <a:t>    E</a:t>
            </a:r>
            <a:r>
              <a:rPr lang="zh-CN" altLang="en-US">
                <a:latin typeface="Times" charset="0"/>
                <a:cs typeface="宋体" charset="0"/>
              </a:rPr>
              <a:t>值计算公式：</a:t>
            </a:r>
          </a:p>
          <a:p>
            <a:pPr>
              <a:lnSpc>
                <a:spcPct val="90000"/>
              </a:lnSpc>
              <a:buFontTx/>
              <a:buNone/>
            </a:pPr>
            <a:endParaRPr lang="zh-CN" altLang="en-US">
              <a:latin typeface="Times" charset="0"/>
              <a:cs typeface="宋体" charset="0"/>
            </a:endParaRPr>
          </a:p>
          <a:p>
            <a:pPr lvl="1">
              <a:lnSpc>
                <a:spcPct val="90000"/>
              </a:lnSpc>
              <a:buFontTx/>
              <a:buNone/>
            </a:pPr>
            <a:r>
              <a:rPr lang="en-US" altLang="zh-CN">
                <a:latin typeface="Times" charset="0"/>
                <a:cs typeface="宋体" charset="0"/>
              </a:rPr>
              <a:t>E = K · m · n · e </a:t>
            </a:r>
            <a:r>
              <a:rPr lang="en-US" altLang="zh-CN" baseline="30000">
                <a:latin typeface="Times" charset="0"/>
                <a:cs typeface="宋体" charset="0"/>
              </a:rPr>
              <a:t>-λS</a:t>
            </a:r>
          </a:p>
          <a:p>
            <a:pPr>
              <a:lnSpc>
                <a:spcPct val="90000"/>
              </a:lnSpc>
            </a:pPr>
            <a:endParaRPr lang="en-US" altLang="zh-CN" sz="2800">
              <a:latin typeface="Times" charset="0"/>
              <a:cs typeface="宋体" charset="0"/>
            </a:endParaRPr>
          </a:p>
          <a:p>
            <a:pPr lvl="1">
              <a:lnSpc>
                <a:spcPct val="90000"/>
              </a:lnSpc>
              <a:buFontTx/>
              <a:buNone/>
            </a:pPr>
            <a:r>
              <a:rPr lang="en-US" altLang="zh-CN" sz="2400">
                <a:latin typeface="Times" charset="0"/>
                <a:cs typeface="宋体" charset="0"/>
              </a:rPr>
              <a:t>K， </a:t>
            </a:r>
            <a:r>
              <a:rPr lang="zh-CN" altLang="en-US" sz="2400">
                <a:latin typeface="Times" charset="0"/>
                <a:cs typeface="宋体" charset="0"/>
              </a:rPr>
              <a:t>一个与目标序列相关的经验常数 </a:t>
            </a:r>
          </a:p>
          <a:p>
            <a:pPr lvl="1">
              <a:lnSpc>
                <a:spcPct val="90000"/>
              </a:lnSpc>
              <a:buFontTx/>
              <a:buNone/>
            </a:pPr>
            <a:r>
              <a:rPr lang="en-US" altLang="zh-CN" sz="2400">
                <a:latin typeface="Times" charset="0"/>
                <a:cs typeface="宋体" charset="0"/>
              </a:rPr>
              <a:t>λ ，</a:t>
            </a:r>
            <a:r>
              <a:rPr lang="zh-CN" altLang="en-US" sz="2400">
                <a:latin typeface="Times" charset="0"/>
                <a:cs typeface="宋体" charset="0"/>
              </a:rPr>
              <a:t>与计分（分值）系统相关的经验常数</a:t>
            </a:r>
          </a:p>
          <a:p>
            <a:pPr lvl="1">
              <a:lnSpc>
                <a:spcPct val="90000"/>
              </a:lnSpc>
              <a:buFontTx/>
              <a:buNone/>
            </a:pPr>
            <a:r>
              <a:rPr lang="en-US" altLang="zh-CN" sz="2400">
                <a:latin typeface="Times" charset="0"/>
                <a:cs typeface="宋体" charset="0"/>
              </a:rPr>
              <a:t>m，</a:t>
            </a:r>
            <a:r>
              <a:rPr lang="zh-CN" altLang="en-US" sz="2400">
                <a:latin typeface="Times" charset="0"/>
                <a:cs typeface="宋体" charset="0"/>
              </a:rPr>
              <a:t>查询序列大小</a:t>
            </a:r>
          </a:p>
          <a:p>
            <a:pPr lvl="1">
              <a:lnSpc>
                <a:spcPct val="90000"/>
              </a:lnSpc>
              <a:buFontTx/>
              <a:buNone/>
            </a:pPr>
            <a:r>
              <a:rPr lang="en-US" altLang="zh-CN" sz="2400">
                <a:latin typeface="Times" charset="0"/>
                <a:cs typeface="宋体" charset="0"/>
              </a:rPr>
              <a:t>n，</a:t>
            </a:r>
            <a:r>
              <a:rPr lang="zh-CN" altLang="en-US" sz="2400">
                <a:latin typeface="Times" charset="0"/>
                <a:cs typeface="宋体" charset="0"/>
              </a:rPr>
              <a:t>所查询数据库大小</a:t>
            </a:r>
          </a:p>
          <a:p>
            <a:pPr lvl="1">
              <a:lnSpc>
                <a:spcPct val="90000"/>
              </a:lnSpc>
              <a:buFontTx/>
              <a:buNone/>
            </a:pPr>
            <a:r>
              <a:rPr lang="en-US" altLang="zh-CN" sz="2400">
                <a:latin typeface="Times" charset="0"/>
                <a:cs typeface="宋体" charset="0"/>
              </a:rPr>
              <a:t>S，</a:t>
            </a:r>
            <a:r>
              <a:rPr lang="zh-CN" altLang="en-US" sz="2400">
                <a:latin typeface="Times" charset="0"/>
                <a:cs typeface="宋体" charset="0"/>
              </a:rPr>
              <a:t>分值</a:t>
            </a:r>
          </a:p>
        </p:txBody>
      </p:sp>
    </p:spTree>
    <p:extLst>
      <p:ext uri="{BB962C8B-B14F-4D97-AF65-F5344CB8AC3E}">
        <p14:creationId xmlns:p14="http://schemas.microsoft.com/office/powerpoint/2010/main" val="3450649656"/>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descr="5-20.jpg"/>
          <p:cNvPicPr>
            <a:picLocks noGrp="1" noChangeAspect="1"/>
          </p:cNvPicPr>
          <p:nvPr>
            <p:ph idx="1"/>
          </p:nvPr>
        </p:nvPicPr>
        <p:blipFill rotWithShape="1">
          <a:blip r:embed="rId2">
            <a:extLst>
              <a:ext uri="{28A0092B-C50C-407E-A947-70E740481C1C}">
                <a14:useLocalDpi xmlns:a14="http://schemas.microsoft.com/office/drawing/2010/main" val="0"/>
              </a:ext>
            </a:extLst>
          </a:blip>
          <a:srcRect t="-23815" b="6995"/>
          <a:stretch/>
        </p:blipFill>
        <p:spPr>
          <a:xfrm>
            <a:off x="457200" y="1600201"/>
            <a:ext cx="8229600" cy="3581400"/>
          </a:xfrm>
        </p:spPr>
      </p:pic>
      <p:sp>
        <p:nvSpPr>
          <p:cNvPr id="5" name="标题 1"/>
          <p:cNvSpPr>
            <a:spLocks noGrp="1"/>
          </p:cNvSpPr>
          <p:nvPr>
            <p:ph type="title"/>
          </p:nvPr>
        </p:nvSpPr>
        <p:spPr>
          <a:xfrm>
            <a:off x="457200" y="274638"/>
            <a:ext cx="8229600" cy="1143000"/>
          </a:xfrm>
        </p:spPr>
        <p:txBody>
          <a:bodyPr/>
          <a:lstStyle/>
          <a:p>
            <a:r>
              <a:rPr kumimoji="1" lang="en-US" altLang="zh-CN" dirty="0" smtClean="0"/>
              <a:t>Multiple sequence alignment</a:t>
            </a:r>
            <a:endParaRPr kumimoji="1" lang="zh-CN" altLang="en-US" dirty="0"/>
          </a:p>
        </p:txBody>
      </p:sp>
    </p:spTree>
    <p:extLst>
      <p:ext uri="{BB962C8B-B14F-4D97-AF65-F5344CB8AC3E}">
        <p14:creationId xmlns:p14="http://schemas.microsoft.com/office/powerpoint/2010/main" val="1636461159"/>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kumimoji="1" lang="en-US" altLang="zh-CN" dirty="0" smtClean="0"/>
              <a:t>Global multiple sequence alignment</a:t>
            </a:r>
            <a:endParaRPr kumimoji="1" lang="zh-CN" altLang="en-US" dirty="0"/>
          </a:p>
        </p:txBody>
      </p:sp>
      <p:pic>
        <p:nvPicPr>
          <p:cNvPr id="4" name="内容占位符 3" descr="5-1.jpg"/>
          <p:cNvPicPr>
            <a:picLocks noGrp="1" noChangeAspect="1"/>
          </p:cNvPicPr>
          <p:nvPr>
            <p:ph idx="1"/>
          </p:nvPr>
        </p:nvPicPr>
        <p:blipFill rotWithShape="1">
          <a:blip r:embed="rId2">
            <a:extLst>
              <a:ext uri="{28A0092B-C50C-407E-A947-70E740481C1C}">
                <a14:useLocalDpi xmlns:a14="http://schemas.microsoft.com/office/drawing/2010/main" val="0"/>
              </a:ext>
            </a:extLst>
          </a:blip>
          <a:srcRect t="503" r="27880" b="13817"/>
          <a:stretch/>
        </p:blipFill>
        <p:spPr>
          <a:xfrm>
            <a:off x="1049867" y="1600201"/>
            <a:ext cx="7035800" cy="4643694"/>
          </a:xfrm>
        </p:spPr>
      </p:pic>
    </p:spTree>
    <p:extLst>
      <p:ext uri="{BB962C8B-B14F-4D97-AF65-F5344CB8AC3E}">
        <p14:creationId xmlns:p14="http://schemas.microsoft.com/office/powerpoint/2010/main" val="2691702206"/>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Progressive sequence alignment</a:t>
            </a:r>
            <a:endParaRPr kumimoji="1" lang="zh-CN" altLang="en-US" dirty="0"/>
          </a:p>
        </p:txBody>
      </p:sp>
      <p:pic>
        <p:nvPicPr>
          <p:cNvPr id="5" name="内容占位符 4" descr="5-7.jpg"/>
          <p:cNvPicPr>
            <a:picLocks noGrp="1" noChangeAspect="1"/>
          </p:cNvPicPr>
          <p:nvPr>
            <p:ph idx="1"/>
          </p:nvPr>
        </p:nvPicPr>
        <p:blipFill rotWithShape="1">
          <a:blip r:embed="rId2">
            <a:extLst>
              <a:ext uri="{28A0092B-C50C-407E-A947-70E740481C1C}">
                <a14:useLocalDpi xmlns:a14="http://schemas.microsoft.com/office/drawing/2010/main" val="0"/>
              </a:ext>
            </a:extLst>
          </a:blip>
          <a:srcRect t="-14607" b="10185"/>
          <a:stretch/>
        </p:blipFill>
        <p:spPr>
          <a:xfrm>
            <a:off x="457200" y="1600201"/>
            <a:ext cx="8229600" cy="3657600"/>
          </a:xfrm>
        </p:spPr>
      </p:pic>
    </p:spTree>
    <p:extLst>
      <p:ext uri="{BB962C8B-B14F-4D97-AF65-F5344CB8AC3E}">
        <p14:creationId xmlns:p14="http://schemas.microsoft.com/office/powerpoint/2010/main" val="3216117677"/>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Progressive sequence alignment</a:t>
            </a:r>
            <a:endParaRPr kumimoji="1" lang="zh-CN" altLang="en-US" dirty="0"/>
          </a:p>
        </p:txBody>
      </p:sp>
      <p:pic>
        <p:nvPicPr>
          <p:cNvPr id="4" name="内容占位符 3" descr="5-8.jpg"/>
          <p:cNvPicPr>
            <a:picLocks noGrp="1" noChangeAspect="1"/>
          </p:cNvPicPr>
          <p:nvPr>
            <p:ph idx="1"/>
          </p:nvPr>
        </p:nvPicPr>
        <p:blipFill rotWithShape="1">
          <a:blip r:embed="rId2">
            <a:extLst>
              <a:ext uri="{28A0092B-C50C-407E-A947-70E740481C1C}">
                <a14:useLocalDpi xmlns:a14="http://schemas.microsoft.com/office/drawing/2010/main" val="0"/>
              </a:ext>
            </a:extLst>
          </a:blip>
          <a:srcRect l="-78245" r="-78245" b="4034"/>
          <a:stretch/>
        </p:blipFill>
        <p:spPr>
          <a:xfrm>
            <a:off x="457200" y="1587500"/>
            <a:ext cx="8229600" cy="4825999"/>
          </a:xfrm>
        </p:spPr>
      </p:pic>
    </p:spTree>
    <p:extLst>
      <p:ext uri="{BB962C8B-B14F-4D97-AF65-F5344CB8AC3E}">
        <p14:creationId xmlns:p14="http://schemas.microsoft.com/office/powerpoint/2010/main" val="2888937136"/>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内容占位符 2" descr="cf.tif"/>
          <p:cNvPicPr>
            <a:picLocks noGrp="1" noChangeAspect="1"/>
          </p:cNvPicPr>
          <p:nvPr>
            <p:ph idx="1"/>
          </p:nvPr>
        </p:nvPicPr>
        <p:blipFill>
          <a:blip r:embed="rId3">
            <a:extLst>
              <a:ext uri="{28A0092B-C50C-407E-A947-70E740481C1C}">
                <a14:useLocalDpi xmlns:a14="http://schemas.microsoft.com/office/drawing/2010/main" val="0"/>
              </a:ext>
            </a:extLst>
          </a:blip>
          <a:srcRect l="-8946" r="-8946"/>
          <a:stretch>
            <a:fillRect/>
          </a:stretch>
        </p:blipFill>
        <p:spPr/>
      </p:pic>
      <p:sp>
        <p:nvSpPr>
          <p:cNvPr id="4" name="文本框 3"/>
          <p:cNvSpPr txBox="1"/>
          <p:nvPr/>
        </p:nvSpPr>
        <p:spPr>
          <a:xfrm>
            <a:off x="1989667" y="578555"/>
            <a:ext cx="5195553" cy="707886"/>
          </a:xfrm>
          <a:prstGeom prst="rect">
            <a:avLst/>
          </a:prstGeom>
          <a:noFill/>
        </p:spPr>
        <p:txBody>
          <a:bodyPr wrap="none" rtlCol="0">
            <a:spAutoFit/>
          </a:bodyPr>
          <a:lstStyle/>
          <a:p>
            <a:r>
              <a:rPr kumimoji="1" lang="en-US" altLang="zh-CN" sz="4000" dirty="0" smtClean="0"/>
              <a:t>Human Genome Project</a:t>
            </a:r>
            <a:endParaRPr kumimoji="1" lang="zh-CN" altLang="en-US" sz="4000" dirty="0"/>
          </a:p>
        </p:txBody>
      </p:sp>
    </p:spTree>
    <p:extLst>
      <p:ext uri="{BB962C8B-B14F-4D97-AF65-F5344CB8AC3E}">
        <p14:creationId xmlns:p14="http://schemas.microsoft.com/office/powerpoint/2010/main" val="136155873"/>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109538"/>
            <a:ext cx="8229600" cy="1143000"/>
          </a:xfrm>
        </p:spPr>
        <p:txBody>
          <a:bodyPr/>
          <a:lstStyle/>
          <a:p>
            <a:r>
              <a:rPr kumimoji="1" lang="en-US" altLang="zh-CN" dirty="0" smtClean="0"/>
              <a:t>An example of CLUSTALW</a:t>
            </a:r>
            <a:endParaRPr kumimoji="1" lang="zh-CN" altLang="en-US" dirty="0"/>
          </a:p>
        </p:txBody>
      </p:sp>
      <p:pic>
        <p:nvPicPr>
          <p:cNvPr id="4" name="内容占位符 3" descr="5-9.jpg"/>
          <p:cNvPicPr>
            <a:picLocks noGrp="1" noChangeAspect="1"/>
          </p:cNvPicPr>
          <p:nvPr>
            <p:ph idx="1"/>
          </p:nvPr>
        </p:nvPicPr>
        <p:blipFill rotWithShape="1">
          <a:blip r:embed="rId2">
            <a:extLst>
              <a:ext uri="{28A0092B-C50C-407E-A947-70E740481C1C}">
                <a14:useLocalDpi xmlns:a14="http://schemas.microsoft.com/office/drawing/2010/main" val="0"/>
              </a:ext>
            </a:extLst>
          </a:blip>
          <a:srcRect l="828" r="7272" b="3473"/>
          <a:stretch/>
        </p:blipFill>
        <p:spPr>
          <a:xfrm>
            <a:off x="2476500" y="1277780"/>
            <a:ext cx="4216400" cy="5352183"/>
          </a:xfrm>
        </p:spPr>
      </p:pic>
    </p:spTree>
    <p:extLst>
      <p:ext uri="{BB962C8B-B14F-4D97-AF65-F5344CB8AC3E}">
        <p14:creationId xmlns:p14="http://schemas.microsoft.com/office/powerpoint/2010/main" val="1617958484"/>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Local Multiple Sequence Alignment</a:t>
            </a:r>
            <a:endParaRPr kumimoji="1" lang="zh-CN" altLang="en-US" dirty="0"/>
          </a:p>
        </p:txBody>
      </p:sp>
      <p:sp>
        <p:nvSpPr>
          <p:cNvPr id="3" name="内容占位符 2"/>
          <p:cNvSpPr>
            <a:spLocks noGrp="1"/>
          </p:cNvSpPr>
          <p:nvPr>
            <p:ph idx="1"/>
          </p:nvPr>
        </p:nvSpPr>
        <p:spPr/>
        <p:txBody>
          <a:bodyPr>
            <a:normAutofit lnSpcReduction="10000"/>
          </a:bodyPr>
          <a:lstStyle/>
          <a:p>
            <a:r>
              <a:rPr kumimoji="1" lang="en-US" altLang="zh-CN" dirty="0" smtClean="0"/>
              <a:t>Align the most similar regions and ignore dissimilar regions.</a:t>
            </a:r>
          </a:p>
          <a:p>
            <a:r>
              <a:rPr kumimoji="1" lang="en-US" altLang="zh-CN" dirty="0" smtClean="0"/>
              <a:t>Profile analysis identify highly conserved regions in a global alignment.</a:t>
            </a:r>
          </a:p>
          <a:p>
            <a:r>
              <a:rPr kumimoji="1" lang="en-US" altLang="zh-CN" dirty="0" smtClean="0"/>
              <a:t>Block analysis identify substituted regions without gaps.</a:t>
            </a:r>
          </a:p>
          <a:p>
            <a:r>
              <a:rPr kumimoji="1" lang="en-US" altLang="zh-CN" dirty="0" smtClean="0"/>
              <a:t>Pattern searching. These methods do not depend on first producing a global multiple sequence alignment.</a:t>
            </a:r>
            <a:endParaRPr kumimoji="1" lang="zh-CN" altLang="en-US" dirty="0"/>
          </a:p>
        </p:txBody>
      </p:sp>
    </p:spTree>
    <p:extLst>
      <p:ext uri="{BB962C8B-B14F-4D97-AF65-F5344CB8AC3E}">
        <p14:creationId xmlns:p14="http://schemas.microsoft.com/office/powerpoint/2010/main" val="3620262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Block Analysis</a:t>
            </a:r>
            <a:endParaRPr kumimoji="1" lang="zh-CN" altLang="en-US" dirty="0"/>
          </a:p>
        </p:txBody>
      </p:sp>
      <p:pic>
        <p:nvPicPr>
          <p:cNvPr id="4" name="内容占位符 3" descr="5-14.jpg"/>
          <p:cNvPicPr>
            <a:picLocks noGrp="1" noChangeAspect="1"/>
          </p:cNvPicPr>
          <p:nvPr>
            <p:ph idx="1"/>
          </p:nvPr>
        </p:nvPicPr>
        <p:blipFill>
          <a:blip r:embed="rId2">
            <a:extLst>
              <a:ext uri="{28A0092B-C50C-407E-A947-70E740481C1C}">
                <a14:useLocalDpi xmlns:a14="http://schemas.microsoft.com/office/drawing/2010/main" val="0"/>
              </a:ext>
            </a:extLst>
          </a:blip>
          <a:srcRect l="-131831" r="-131831"/>
          <a:stretch>
            <a:fillRect/>
          </a:stretch>
        </p:blipFill>
        <p:spPr/>
      </p:pic>
    </p:spTree>
    <p:extLst>
      <p:ext uri="{BB962C8B-B14F-4D97-AF65-F5344CB8AC3E}">
        <p14:creationId xmlns:p14="http://schemas.microsoft.com/office/powerpoint/2010/main" val="1492738968"/>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kumimoji="1" lang="en-US" altLang="zh-CN" dirty="0" smtClean="0"/>
              <a:t>Expectation maximization (EM) algorithm</a:t>
            </a:r>
            <a:endParaRPr kumimoji="1" lang="zh-CN" altLang="en-US" dirty="0"/>
          </a:p>
        </p:txBody>
      </p:sp>
      <p:sp>
        <p:nvSpPr>
          <p:cNvPr id="3" name="内容占位符 2"/>
          <p:cNvSpPr>
            <a:spLocks noGrp="1"/>
          </p:cNvSpPr>
          <p:nvPr>
            <p:ph idx="1"/>
          </p:nvPr>
        </p:nvSpPr>
        <p:spPr/>
        <p:txBody>
          <a:bodyPr>
            <a:normAutofit fontScale="92500" lnSpcReduction="20000"/>
          </a:bodyPr>
          <a:lstStyle/>
          <a:p>
            <a:r>
              <a:rPr kumimoji="1" lang="en-US" altLang="zh-CN" dirty="0" smtClean="0"/>
              <a:t>EM is a two-stage process: (E &amp; M).</a:t>
            </a:r>
          </a:p>
          <a:p>
            <a:r>
              <a:rPr kumimoji="1" lang="en-US" altLang="zh-CN" dirty="0" smtClean="0"/>
              <a:t>An initial guess is made to the location of a variable sequence pattern.</a:t>
            </a:r>
          </a:p>
          <a:p>
            <a:r>
              <a:rPr kumimoji="1" lang="en-US" altLang="zh-CN" dirty="0" smtClean="0"/>
              <a:t>The sequences are scanned for this pattern for possible matches.</a:t>
            </a:r>
          </a:p>
          <a:p>
            <a:r>
              <a:rPr kumimoji="1" lang="en-US" altLang="zh-CN" dirty="0" smtClean="0"/>
              <a:t>The pattern is adjusted to provide better match to the sequences.</a:t>
            </a:r>
          </a:p>
          <a:p>
            <a:r>
              <a:rPr kumimoji="1" lang="en-US" altLang="zh-CN" dirty="0" smtClean="0"/>
              <a:t>Repeat until no further changes.</a:t>
            </a:r>
          </a:p>
          <a:p>
            <a:r>
              <a:rPr kumimoji="1" lang="en-US" altLang="zh-CN" dirty="0" smtClean="0"/>
              <a:t>Example: MEME (multiple EM for motif Elicitation)</a:t>
            </a:r>
          </a:p>
          <a:p>
            <a:endParaRPr kumimoji="1" lang="zh-CN" altLang="en-US" dirty="0"/>
          </a:p>
        </p:txBody>
      </p:sp>
    </p:spTree>
    <p:extLst>
      <p:ext uri="{BB962C8B-B14F-4D97-AF65-F5344CB8AC3E}">
        <p14:creationId xmlns:p14="http://schemas.microsoft.com/office/powerpoint/2010/main" val="3290547154"/>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EM algorithm (Expectation Step)</a:t>
            </a:r>
            <a:endParaRPr kumimoji="1" lang="zh-CN" altLang="en-US" dirty="0"/>
          </a:p>
        </p:txBody>
      </p:sp>
      <p:pic>
        <p:nvPicPr>
          <p:cNvPr id="4" name="内容占位符 3" descr="5-15.jpg"/>
          <p:cNvPicPr>
            <a:picLocks noGrp="1" noChangeAspect="1"/>
          </p:cNvPicPr>
          <p:nvPr>
            <p:ph idx="1"/>
          </p:nvPr>
        </p:nvPicPr>
        <p:blipFill>
          <a:blip r:embed="rId2">
            <a:extLst>
              <a:ext uri="{28A0092B-C50C-407E-A947-70E740481C1C}">
                <a14:useLocalDpi xmlns:a14="http://schemas.microsoft.com/office/drawing/2010/main" val="0"/>
              </a:ext>
            </a:extLst>
          </a:blip>
          <a:srcRect l="-44877" r="-44877"/>
          <a:stretch>
            <a:fillRect/>
          </a:stretch>
        </p:blipFill>
        <p:spPr/>
      </p:pic>
    </p:spTree>
    <p:extLst>
      <p:ext uri="{BB962C8B-B14F-4D97-AF65-F5344CB8AC3E}">
        <p14:creationId xmlns:p14="http://schemas.microsoft.com/office/powerpoint/2010/main" val="1909203347"/>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descr="5-13bb.jpg"/>
          <p:cNvPicPr>
            <a:picLocks noGrp="1" noChangeAspect="1"/>
          </p:cNvPicPr>
          <p:nvPr>
            <p:ph idx="1"/>
          </p:nvPr>
        </p:nvPicPr>
        <p:blipFill>
          <a:blip r:embed="rId2">
            <a:extLst>
              <a:ext uri="{28A0092B-C50C-407E-A947-70E740481C1C}">
                <a14:useLocalDpi xmlns:a14="http://schemas.microsoft.com/office/drawing/2010/main" val="0"/>
              </a:ext>
            </a:extLst>
          </a:blip>
          <a:srcRect l="-51418" r="-51418"/>
          <a:stretch>
            <a:fillRect/>
          </a:stretch>
        </p:blipFill>
        <p:spPr/>
      </p:pic>
      <p:sp>
        <p:nvSpPr>
          <p:cNvPr id="5" name="标题 1"/>
          <p:cNvSpPr>
            <a:spLocks noGrp="1"/>
          </p:cNvSpPr>
          <p:nvPr>
            <p:ph type="title"/>
          </p:nvPr>
        </p:nvSpPr>
        <p:spPr>
          <a:xfrm>
            <a:off x="457200" y="274638"/>
            <a:ext cx="8229600" cy="1143000"/>
          </a:xfrm>
        </p:spPr>
        <p:txBody>
          <a:bodyPr/>
          <a:lstStyle/>
          <a:p>
            <a:r>
              <a:rPr kumimoji="1" lang="en-US" altLang="zh-CN" dirty="0" smtClean="0"/>
              <a:t>EM algorithm (Maximization Step)</a:t>
            </a:r>
            <a:endParaRPr kumimoji="1" lang="zh-CN" altLang="en-US" dirty="0"/>
          </a:p>
        </p:txBody>
      </p:sp>
    </p:spTree>
    <p:extLst>
      <p:ext uri="{BB962C8B-B14F-4D97-AF65-F5344CB8AC3E}">
        <p14:creationId xmlns:p14="http://schemas.microsoft.com/office/powerpoint/2010/main" val="673532959"/>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Gibbs Sampler</a:t>
            </a:r>
            <a:endParaRPr kumimoji="1" lang="zh-CN" altLang="en-US" dirty="0"/>
          </a:p>
        </p:txBody>
      </p:sp>
      <p:sp>
        <p:nvSpPr>
          <p:cNvPr id="3" name="内容占位符 2"/>
          <p:cNvSpPr>
            <a:spLocks noGrp="1"/>
          </p:cNvSpPr>
          <p:nvPr>
            <p:ph idx="1"/>
          </p:nvPr>
        </p:nvSpPr>
        <p:spPr/>
        <p:txBody>
          <a:bodyPr/>
          <a:lstStyle/>
          <a:p>
            <a:r>
              <a:rPr kumimoji="1" lang="en-US" altLang="zh-CN" dirty="0" smtClean="0"/>
              <a:t>A trial pattern is identified in all but one of the sequences.</a:t>
            </a:r>
          </a:p>
          <a:p>
            <a:r>
              <a:rPr kumimoji="1" lang="en-US" altLang="zh-CN" dirty="0" smtClean="0"/>
              <a:t>The left-out sequence is evaluated for probable locations of the pattern.</a:t>
            </a:r>
          </a:p>
          <a:p>
            <a:r>
              <a:rPr kumimoji="1" lang="en-US" altLang="zh-CN" dirty="0" smtClean="0"/>
              <a:t>The pattern is then updated on the basis of this information.</a:t>
            </a:r>
          </a:p>
          <a:p>
            <a:r>
              <a:rPr kumimoji="1" lang="en-US" altLang="zh-CN" dirty="0" smtClean="0"/>
              <a:t>Repeat until no further change in the pattern.</a:t>
            </a:r>
            <a:endParaRPr kumimoji="1" lang="zh-CN" altLang="en-US" dirty="0"/>
          </a:p>
        </p:txBody>
      </p:sp>
    </p:spTree>
    <p:extLst>
      <p:ext uri="{BB962C8B-B14F-4D97-AF65-F5344CB8AC3E}">
        <p14:creationId xmlns:p14="http://schemas.microsoft.com/office/powerpoint/2010/main" val="305365755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Hidden Markov Model (HMM)</a:t>
            </a:r>
            <a:endParaRPr kumimoji="1" lang="zh-CN" altLang="en-US" dirty="0"/>
          </a:p>
        </p:txBody>
      </p:sp>
      <p:sp>
        <p:nvSpPr>
          <p:cNvPr id="3" name="内容占位符 2"/>
          <p:cNvSpPr>
            <a:spLocks noGrp="1"/>
          </p:cNvSpPr>
          <p:nvPr>
            <p:ph idx="1"/>
          </p:nvPr>
        </p:nvSpPr>
        <p:spPr/>
        <p:txBody>
          <a:bodyPr>
            <a:normAutofit fontScale="92500" lnSpcReduction="10000"/>
          </a:bodyPr>
          <a:lstStyle/>
          <a:p>
            <a:r>
              <a:rPr kumimoji="1" lang="en-US" altLang="zh-CN" dirty="0" smtClean="0"/>
              <a:t>HMM is a statistical model that considers all possible matches, mismatches, and gaps to generate an alignment of sequences.</a:t>
            </a:r>
          </a:p>
          <a:p>
            <a:r>
              <a:rPr kumimoji="1" lang="en-US" altLang="zh-CN" dirty="0" smtClean="0"/>
              <a:t>HMM can be trained by a given set of sequences.</a:t>
            </a:r>
          </a:p>
          <a:p>
            <a:r>
              <a:rPr kumimoji="1" lang="en-US" altLang="zh-CN" dirty="0" smtClean="0"/>
              <a:t>The trained HMM produces an alignment.</a:t>
            </a:r>
          </a:p>
          <a:p>
            <a:r>
              <a:rPr kumimoji="1" lang="en-US" altLang="zh-CN" dirty="0" smtClean="0"/>
              <a:t>Trained HMM can be used to search databases to identify additional members of a sequence family.</a:t>
            </a:r>
          </a:p>
          <a:p>
            <a:r>
              <a:rPr kumimoji="1" lang="en-US" altLang="zh-CN" dirty="0" smtClean="0"/>
              <a:t>Example: HMMER (Eddy 1998)</a:t>
            </a:r>
            <a:endParaRPr kumimoji="1" lang="zh-CN" altLang="en-US" dirty="0"/>
          </a:p>
        </p:txBody>
      </p:sp>
    </p:spTree>
    <p:extLst>
      <p:ext uri="{BB962C8B-B14F-4D97-AF65-F5344CB8AC3E}">
        <p14:creationId xmlns:p14="http://schemas.microsoft.com/office/powerpoint/2010/main" val="1743517301"/>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Hidden Markov Model (HMM)</a:t>
            </a:r>
            <a:endParaRPr kumimoji="1" lang="zh-CN" altLang="en-US" dirty="0"/>
          </a:p>
        </p:txBody>
      </p:sp>
      <p:pic>
        <p:nvPicPr>
          <p:cNvPr id="4" name="内容占位符 3" descr="5-16.jpg"/>
          <p:cNvPicPr>
            <a:picLocks noGrp="1" noChangeAspect="1"/>
          </p:cNvPicPr>
          <p:nvPr>
            <p:ph idx="1"/>
          </p:nvPr>
        </p:nvPicPr>
        <p:blipFill rotWithShape="1">
          <a:blip r:embed="rId2">
            <a:extLst>
              <a:ext uri="{28A0092B-C50C-407E-A947-70E740481C1C}">
                <a14:useLocalDpi xmlns:a14="http://schemas.microsoft.com/office/drawing/2010/main" val="0"/>
              </a:ext>
            </a:extLst>
          </a:blip>
          <a:srcRect t="-197" b="5543"/>
          <a:stretch/>
        </p:blipFill>
        <p:spPr>
          <a:xfrm>
            <a:off x="457200" y="1600201"/>
            <a:ext cx="8229600" cy="4267200"/>
          </a:xfrm>
        </p:spPr>
      </p:pic>
    </p:spTree>
    <p:extLst>
      <p:ext uri="{BB962C8B-B14F-4D97-AF65-F5344CB8AC3E}">
        <p14:creationId xmlns:p14="http://schemas.microsoft.com/office/powerpoint/2010/main" val="3585589440"/>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kumimoji="1" lang="zh-CN" altLang="en-US"/>
          </a:p>
        </p:txBody>
      </p:sp>
      <p:pic>
        <p:nvPicPr>
          <p:cNvPr id="4" name="内容占位符 3" descr="5-17.jpg"/>
          <p:cNvPicPr>
            <a:picLocks noGrp="1" noChangeAspect="1"/>
          </p:cNvPicPr>
          <p:nvPr>
            <p:ph idx="1"/>
          </p:nvPr>
        </p:nvPicPr>
        <p:blipFill rotWithShape="1">
          <a:blip r:embed="rId2">
            <a:extLst>
              <a:ext uri="{28A0092B-C50C-407E-A947-70E740481C1C}">
                <a14:useLocalDpi xmlns:a14="http://schemas.microsoft.com/office/drawing/2010/main" val="0"/>
              </a:ext>
            </a:extLst>
          </a:blip>
          <a:srcRect l="-1251" r="-1251" b="2631"/>
          <a:stretch/>
        </p:blipFill>
        <p:spPr>
          <a:xfrm>
            <a:off x="1051098" y="571500"/>
            <a:ext cx="6416502" cy="5890281"/>
          </a:xfrm>
        </p:spPr>
      </p:pic>
    </p:spTree>
    <p:extLst>
      <p:ext uri="{BB962C8B-B14F-4D97-AF65-F5344CB8AC3E}">
        <p14:creationId xmlns:p14="http://schemas.microsoft.com/office/powerpoint/2010/main" val="4035728463"/>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DNA sequencing</a:t>
            </a:r>
            <a:endParaRPr kumimoji="1" lang="zh-CN" altLang="en-US" dirty="0"/>
          </a:p>
        </p:txBody>
      </p:sp>
      <p:pic>
        <p:nvPicPr>
          <p:cNvPr id="4" name="内容占位符 3" descr="2-1.jpg"/>
          <p:cNvPicPr>
            <a:picLocks noGrp="1" noChangeAspect="1"/>
          </p:cNvPicPr>
          <p:nvPr>
            <p:ph idx="1"/>
          </p:nvPr>
        </p:nvPicPr>
        <p:blipFill>
          <a:blip r:embed="rId2">
            <a:extLst>
              <a:ext uri="{28A0092B-C50C-407E-A947-70E740481C1C}">
                <a14:useLocalDpi xmlns:a14="http://schemas.microsoft.com/office/drawing/2010/main" val="0"/>
              </a:ext>
            </a:extLst>
          </a:blip>
          <a:srcRect t="-55723" b="-55723"/>
          <a:stretch>
            <a:fillRect/>
          </a:stretch>
        </p:blipFill>
        <p:spPr/>
      </p:pic>
    </p:spTree>
    <p:extLst>
      <p:ext uri="{BB962C8B-B14F-4D97-AF65-F5344CB8AC3E}">
        <p14:creationId xmlns:p14="http://schemas.microsoft.com/office/powerpoint/2010/main" val="3086732758"/>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kumimoji="1" lang="zh-CN" altLang="en-US"/>
          </a:p>
        </p:txBody>
      </p:sp>
      <p:pic>
        <p:nvPicPr>
          <p:cNvPr id="4" name="内容占位符 3" descr="5-18.jpg"/>
          <p:cNvPicPr>
            <a:picLocks noGrp="1" noChangeAspect="1"/>
          </p:cNvPicPr>
          <p:nvPr>
            <p:ph idx="1"/>
          </p:nvPr>
        </p:nvPicPr>
        <p:blipFill rotWithShape="1">
          <a:blip r:embed="rId2">
            <a:extLst>
              <a:ext uri="{28A0092B-C50C-407E-A947-70E740481C1C}">
                <a14:useLocalDpi xmlns:a14="http://schemas.microsoft.com/office/drawing/2010/main" val="0"/>
              </a:ext>
            </a:extLst>
          </a:blip>
          <a:srcRect t="-17986" b="6958"/>
          <a:stretch/>
        </p:blipFill>
        <p:spPr>
          <a:xfrm>
            <a:off x="457200" y="1600201"/>
            <a:ext cx="8229600" cy="3695700"/>
          </a:xfrm>
        </p:spPr>
      </p:pic>
    </p:spTree>
    <p:extLst>
      <p:ext uri="{BB962C8B-B14F-4D97-AF65-F5344CB8AC3E}">
        <p14:creationId xmlns:p14="http://schemas.microsoft.com/office/powerpoint/2010/main" val="2581675314"/>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kumimoji="1" lang="en-US" altLang="zh-CN" dirty="0" smtClean="0"/>
              <a:t>Position Specific Scoring Matrix (PSSM)</a:t>
            </a:r>
            <a:endParaRPr kumimoji="1" lang="zh-CN" altLang="en-US" dirty="0"/>
          </a:p>
        </p:txBody>
      </p:sp>
      <p:pic>
        <p:nvPicPr>
          <p:cNvPr id="4" name="内容占位符 3" descr="5-19.jpg"/>
          <p:cNvPicPr>
            <a:picLocks noGrp="1" noChangeAspect="1"/>
          </p:cNvPicPr>
          <p:nvPr>
            <p:ph idx="1"/>
          </p:nvPr>
        </p:nvPicPr>
        <p:blipFill rotWithShape="1">
          <a:blip r:embed="rId2">
            <a:extLst>
              <a:ext uri="{28A0092B-C50C-407E-A947-70E740481C1C}">
                <a14:useLocalDpi xmlns:a14="http://schemas.microsoft.com/office/drawing/2010/main" val="0"/>
              </a:ext>
            </a:extLst>
          </a:blip>
          <a:srcRect l="-39115" r="-39115" b="5967"/>
          <a:stretch/>
        </p:blipFill>
        <p:spPr>
          <a:xfrm>
            <a:off x="457200" y="1600200"/>
            <a:ext cx="8229600" cy="4255911"/>
          </a:xfrm>
        </p:spPr>
      </p:pic>
    </p:spTree>
    <p:extLst>
      <p:ext uri="{BB962C8B-B14F-4D97-AF65-F5344CB8AC3E}">
        <p14:creationId xmlns:p14="http://schemas.microsoft.com/office/powerpoint/2010/main" val="3110619245"/>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Scoring a PSSM with a sequence</a:t>
            </a:r>
            <a:endParaRPr kumimoji="1" lang="zh-CN" altLang="en-US" dirty="0"/>
          </a:p>
        </p:txBody>
      </p:sp>
      <p:pic>
        <p:nvPicPr>
          <p:cNvPr id="4" name="内容占位符 3" descr="6A7.jpg"/>
          <p:cNvPicPr>
            <a:picLocks noGrp="1" noChangeAspect="1"/>
          </p:cNvPicPr>
          <p:nvPr>
            <p:ph idx="1"/>
          </p:nvPr>
        </p:nvPicPr>
        <p:blipFill>
          <a:blip r:embed="rId2">
            <a:extLst>
              <a:ext uri="{28A0092B-C50C-407E-A947-70E740481C1C}">
                <a14:useLocalDpi xmlns:a14="http://schemas.microsoft.com/office/drawing/2010/main" val="0"/>
              </a:ext>
            </a:extLst>
          </a:blip>
          <a:srcRect l="-32728" r="-32728"/>
          <a:stretch>
            <a:fillRect/>
          </a:stretch>
        </p:blipFill>
        <p:spPr/>
      </p:pic>
    </p:spTree>
    <p:extLst>
      <p:ext uri="{BB962C8B-B14F-4D97-AF65-F5344CB8AC3E}">
        <p14:creationId xmlns:p14="http://schemas.microsoft.com/office/powerpoint/2010/main" val="2726916972"/>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kumimoji="1" lang="zh-CN" altLang="en-US"/>
          </a:p>
        </p:txBody>
      </p:sp>
      <p:pic>
        <p:nvPicPr>
          <p:cNvPr id="4" name="内容占位符 3" descr="6A9A.jpg"/>
          <p:cNvPicPr>
            <a:picLocks noGrp="1" noChangeAspect="1"/>
          </p:cNvPicPr>
          <p:nvPr>
            <p:ph idx="1"/>
          </p:nvPr>
        </p:nvPicPr>
        <p:blipFill rotWithShape="1">
          <a:blip r:embed="rId2">
            <a:extLst>
              <a:ext uri="{28A0092B-C50C-407E-A947-70E740481C1C}">
                <a14:useLocalDpi xmlns:a14="http://schemas.microsoft.com/office/drawing/2010/main" val="0"/>
              </a:ext>
            </a:extLst>
          </a:blip>
          <a:srcRect l="-5595" r="-3298"/>
          <a:stretch/>
        </p:blipFill>
        <p:spPr>
          <a:xfrm>
            <a:off x="2082800" y="167934"/>
            <a:ext cx="4330700" cy="6512040"/>
          </a:xfrm>
        </p:spPr>
      </p:pic>
    </p:spTree>
    <p:extLst>
      <p:ext uri="{BB962C8B-B14F-4D97-AF65-F5344CB8AC3E}">
        <p14:creationId xmlns:p14="http://schemas.microsoft.com/office/powerpoint/2010/main" val="1201170250"/>
      </p:ext>
    </p:extLst>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445500" cy="1143000"/>
          </a:xfrm>
        </p:spPr>
        <p:txBody>
          <a:bodyPr>
            <a:normAutofit fontScale="90000"/>
          </a:bodyPr>
          <a:lstStyle/>
          <a:p>
            <a:r>
              <a:rPr kumimoji="1" lang="en-US" altLang="zh-CN" dirty="0" smtClean="0"/>
              <a:t>Hidden Markov Model for Gene Finding</a:t>
            </a:r>
            <a:endParaRPr kumimoji="1" lang="zh-CN" altLang="en-US" dirty="0"/>
          </a:p>
        </p:txBody>
      </p:sp>
      <p:pic>
        <p:nvPicPr>
          <p:cNvPr id="4" name="内容占位符 3" descr="9A7.jpg"/>
          <p:cNvPicPr>
            <a:picLocks noGrp="1" noChangeAspect="1"/>
          </p:cNvPicPr>
          <p:nvPr>
            <p:ph idx="1"/>
          </p:nvPr>
        </p:nvPicPr>
        <p:blipFill rotWithShape="1">
          <a:blip r:embed="rId2">
            <a:extLst>
              <a:ext uri="{28A0092B-C50C-407E-A947-70E740481C1C}">
                <a14:useLocalDpi xmlns:a14="http://schemas.microsoft.com/office/drawing/2010/main" val="0"/>
              </a:ext>
            </a:extLst>
          </a:blip>
          <a:srcRect l="18" r="2154" b="46896"/>
          <a:stretch/>
        </p:blipFill>
        <p:spPr>
          <a:xfrm>
            <a:off x="1790699" y="1417638"/>
            <a:ext cx="5947224" cy="4914900"/>
          </a:xfrm>
        </p:spPr>
      </p:pic>
    </p:spTree>
    <p:extLst>
      <p:ext uri="{BB962C8B-B14F-4D97-AF65-F5344CB8AC3E}">
        <p14:creationId xmlns:p14="http://schemas.microsoft.com/office/powerpoint/2010/main" val="1596692899"/>
      </p:ext>
    </p:extLst>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kumimoji="1" lang="zh-CN" altLang="en-US"/>
          </a:p>
        </p:txBody>
      </p:sp>
      <p:pic>
        <p:nvPicPr>
          <p:cNvPr id="4" name="内容占位符 3" descr="9A6.jpg"/>
          <p:cNvPicPr>
            <a:picLocks noGrp="1" noChangeAspect="1"/>
          </p:cNvPicPr>
          <p:nvPr>
            <p:ph idx="1"/>
          </p:nvPr>
        </p:nvPicPr>
        <p:blipFill rotWithShape="1">
          <a:blip r:embed="rId2">
            <a:extLst>
              <a:ext uri="{28A0092B-C50C-407E-A947-70E740481C1C}">
                <a14:useLocalDpi xmlns:a14="http://schemas.microsoft.com/office/drawing/2010/main" val="0"/>
              </a:ext>
            </a:extLst>
          </a:blip>
          <a:srcRect l="-1546" r="-382"/>
          <a:stretch/>
        </p:blipFill>
        <p:spPr>
          <a:xfrm>
            <a:off x="1460500" y="720870"/>
            <a:ext cx="5575300" cy="5676851"/>
          </a:xfrm>
        </p:spPr>
      </p:pic>
    </p:spTree>
    <p:extLst>
      <p:ext uri="{BB962C8B-B14F-4D97-AF65-F5344CB8AC3E}">
        <p14:creationId xmlns:p14="http://schemas.microsoft.com/office/powerpoint/2010/main" val="3806189163"/>
      </p:ext>
    </p:extLst>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Promoter Analysis</a:t>
            </a:r>
            <a:endParaRPr kumimoji="1" lang="zh-CN" altLang="en-US" dirty="0"/>
          </a:p>
        </p:txBody>
      </p:sp>
      <p:pic>
        <p:nvPicPr>
          <p:cNvPr id="4" name="内容占位符 3" descr="9A13.jpg"/>
          <p:cNvPicPr>
            <a:picLocks noGrp="1" noChangeAspect="1"/>
          </p:cNvPicPr>
          <p:nvPr>
            <p:ph idx="1"/>
          </p:nvPr>
        </p:nvPicPr>
        <p:blipFill rotWithShape="1">
          <a:blip r:embed="rId2">
            <a:extLst>
              <a:ext uri="{28A0092B-C50C-407E-A947-70E740481C1C}">
                <a14:useLocalDpi xmlns:a14="http://schemas.microsoft.com/office/drawing/2010/main" val="0"/>
              </a:ext>
            </a:extLst>
          </a:blip>
          <a:srcRect l="-1684" r="-845"/>
          <a:stretch/>
        </p:blipFill>
        <p:spPr>
          <a:xfrm>
            <a:off x="1905000" y="1291892"/>
            <a:ext cx="5638800" cy="5475552"/>
          </a:xfrm>
        </p:spPr>
      </p:pic>
    </p:spTree>
    <p:extLst>
      <p:ext uri="{BB962C8B-B14F-4D97-AF65-F5344CB8AC3E}">
        <p14:creationId xmlns:p14="http://schemas.microsoft.com/office/powerpoint/2010/main" val="99883571"/>
      </p:ext>
    </p:extLst>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Neural Network for Gene Finding</a:t>
            </a:r>
            <a:endParaRPr kumimoji="1" lang="zh-CN" altLang="en-US" dirty="0"/>
          </a:p>
        </p:txBody>
      </p:sp>
      <p:pic>
        <p:nvPicPr>
          <p:cNvPr id="4" name="内容占位符 3" descr="9A8.jpg"/>
          <p:cNvPicPr>
            <a:picLocks noGrp="1" noChangeAspect="1"/>
          </p:cNvPicPr>
          <p:nvPr>
            <p:ph idx="1"/>
          </p:nvPr>
        </p:nvPicPr>
        <p:blipFill rotWithShape="1">
          <a:blip r:embed="rId2">
            <a:extLst>
              <a:ext uri="{28A0092B-C50C-407E-A947-70E740481C1C}">
                <a14:useLocalDpi xmlns:a14="http://schemas.microsoft.com/office/drawing/2010/main" val="0"/>
              </a:ext>
            </a:extLst>
          </a:blip>
          <a:srcRect l="1897" r="4238" b="44160"/>
          <a:stretch/>
        </p:blipFill>
        <p:spPr>
          <a:xfrm>
            <a:off x="457199" y="1600200"/>
            <a:ext cx="8501277" cy="4686300"/>
          </a:xfrm>
        </p:spPr>
      </p:pic>
    </p:spTree>
    <p:extLst>
      <p:ext uri="{BB962C8B-B14F-4D97-AF65-F5344CB8AC3E}">
        <p14:creationId xmlns:p14="http://schemas.microsoft.com/office/powerpoint/2010/main" val="3639099550"/>
      </p:ext>
    </p:extLst>
  </p:cSld>
  <p:clrMapOvr>
    <a:masterClrMapping/>
  </p:clrMapOvr>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2624138"/>
            <a:ext cx="8229600" cy="1143000"/>
          </a:xfrm>
        </p:spPr>
        <p:txBody>
          <a:bodyPr/>
          <a:lstStyle/>
          <a:p>
            <a:r>
              <a:rPr kumimoji="1" lang="zh-CN" altLang="en-US" dirty="0" smtClean="0"/>
              <a:t>实例一</a:t>
            </a:r>
            <a:endParaRPr kumimoji="1" lang="zh-CN" altLang="en-US" dirty="0"/>
          </a:p>
        </p:txBody>
      </p:sp>
    </p:spTree>
    <p:extLst>
      <p:ext uri="{BB962C8B-B14F-4D97-AF65-F5344CB8AC3E}">
        <p14:creationId xmlns:p14="http://schemas.microsoft.com/office/powerpoint/2010/main" val="282435565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noChangeAspect="1"/>
          </p:cNvPicPr>
          <p:nvPr>
            <p:ph idx="1"/>
          </p:nvPr>
        </p:nvPicPr>
        <p:blipFill>
          <a:blip r:embed="rId2"/>
          <a:srcRect t="-274" b="-274"/>
          <a:stretch>
            <a:fillRect/>
          </a:stretch>
        </p:blipFill>
        <p:spPr>
          <a:xfrm>
            <a:off x="457200" y="762000"/>
            <a:ext cx="8229600" cy="4525963"/>
          </a:xfrm>
        </p:spPr>
      </p:pic>
      <p:sp>
        <p:nvSpPr>
          <p:cNvPr id="5" name="文本框 4"/>
          <p:cNvSpPr txBox="1"/>
          <p:nvPr/>
        </p:nvSpPr>
        <p:spPr>
          <a:xfrm>
            <a:off x="1341817" y="5842000"/>
            <a:ext cx="6735738" cy="461665"/>
          </a:xfrm>
          <a:prstGeom prst="rect">
            <a:avLst/>
          </a:prstGeom>
          <a:noFill/>
        </p:spPr>
        <p:txBody>
          <a:bodyPr wrap="none" rtlCol="0">
            <a:spAutoFit/>
          </a:bodyPr>
          <a:lstStyle/>
          <a:p>
            <a:r>
              <a:rPr kumimoji="1" lang="it-IT" altLang="zh-CN" sz="2400" dirty="0" err="1" smtClean="0"/>
              <a:t>Yan</a:t>
            </a:r>
            <a:r>
              <a:rPr kumimoji="1" lang="it-IT" altLang="zh-CN" sz="2400" dirty="0" smtClean="0"/>
              <a:t> and Marr, </a:t>
            </a:r>
            <a:r>
              <a:rPr kumimoji="1" lang="it-IT" altLang="zh-CN" sz="2400" dirty="0" err="1" smtClean="0"/>
              <a:t>Genome</a:t>
            </a:r>
            <a:r>
              <a:rPr kumimoji="1" lang="it-IT" altLang="zh-CN" sz="2400" dirty="0" smtClean="0"/>
              <a:t> </a:t>
            </a:r>
            <a:r>
              <a:rPr kumimoji="1" lang="it-IT" altLang="zh-CN" sz="2400" dirty="0"/>
              <a:t>Res. 2005 Mar;15(3):369-75.</a:t>
            </a:r>
            <a:endParaRPr kumimoji="1" lang="zh-CN" altLang="en-US" sz="2400" dirty="0"/>
          </a:p>
        </p:txBody>
      </p:sp>
    </p:spTree>
    <p:extLst>
      <p:ext uri="{BB962C8B-B14F-4D97-AF65-F5344CB8AC3E}">
        <p14:creationId xmlns:p14="http://schemas.microsoft.com/office/powerpoint/2010/main" val="592692137"/>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descr="2-2.jpg"/>
          <p:cNvPicPr>
            <a:picLocks noGrp="1" noChangeAspect="1"/>
          </p:cNvPicPr>
          <p:nvPr>
            <p:ph idx="1"/>
          </p:nvPr>
        </p:nvPicPr>
        <p:blipFill>
          <a:blip r:embed="rId2">
            <a:extLst>
              <a:ext uri="{28A0092B-C50C-407E-A947-70E740481C1C}">
                <a14:useLocalDpi xmlns:a14="http://schemas.microsoft.com/office/drawing/2010/main" val="0"/>
              </a:ext>
            </a:extLst>
          </a:blip>
          <a:srcRect l="-20078" r="-20078"/>
          <a:stretch>
            <a:fillRect/>
          </a:stretch>
        </p:blipFill>
        <p:spPr>
          <a:xfrm>
            <a:off x="-759007" y="931334"/>
            <a:ext cx="10263344" cy="5644444"/>
          </a:xfrm>
        </p:spPr>
      </p:pic>
    </p:spTree>
    <p:extLst>
      <p:ext uri="{BB962C8B-B14F-4D97-AF65-F5344CB8AC3E}">
        <p14:creationId xmlns:p14="http://schemas.microsoft.com/office/powerpoint/2010/main" val="2146905003"/>
      </p:ext>
    </p:extLst>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p:txBody>
          <a:bodyPr/>
          <a:lstStyle/>
          <a:p>
            <a:r>
              <a:rPr lang="en-US" altLang="zh-CN"/>
              <a:t>Introduction</a:t>
            </a:r>
          </a:p>
        </p:txBody>
      </p:sp>
      <p:sp>
        <p:nvSpPr>
          <p:cNvPr id="3075" name="Rectangle 3"/>
          <p:cNvSpPr>
            <a:spLocks noGrp="1" noChangeArrowheads="1"/>
          </p:cNvSpPr>
          <p:nvPr>
            <p:ph type="body" idx="1"/>
          </p:nvPr>
        </p:nvSpPr>
        <p:spPr/>
        <p:txBody>
          <a:bodyPr/>
          <a:lstStyle/>
          <a:p>
            <a:pPr>
              <a:lnSpc>
                <a:spcPct val="90000"/>
              </a:lnSpc>
            </a:pPr>
            <a:r>
              <a:rPr lang="en-US" altLang="zh-CN" dirty="0">
                <a:latin typeface="Times New Roman" charset="0"/>
              </a:rPr>
              <a:t>The transcription of mRNA is coupled with 5</a:t>
            </a:r>
            <a:r>
              <a:rPr lang="zh-CN" altLang="en-US" dirty="0">
                <a:latin typeface="Arial"/>
              </a:rPr>
              <a:t>’</a:t>
            </a:r>
            <a:r>
              <a:rPr lang="en-US" altLang="zh-CN" dirty="0">
                <a:latin typeface="Times New Roman" charset="0"/>
              </a:rPr>
              <a:t>capping, splicing, and 3</a:t>
            </a:r>
            <a:r>
              <a:rPr lang="zh-CN" altLang="en-US" dirty="0">
                <a:latin typeface="Arial"/>
              </a:rPr>
              <a:t>’</a:t>
            </a:r>
            <a:r>
              <a:rPr lang="en-US" altLang="zh-CN" dirty="0">
                <a:latin typeface="Times New Roman" charset="0"/>
              </a:rPr>
              <a:t> end formation.</a:t>
            </a:r>
          </a:p>
          <a:p>
            <a:pPr>
              <a:lnSpc>
                <a:spcPct val="90000"/>
              </a:lnSpc>
            </a:pPr>
            <a:r>
              <a:rPr lang="en-US" altLang="zh-CN" dirty="0">
                <a:latin typeface="Times New Roman" charset="0"/>
              </a:rPr>
              <a:t>3</a:t>
            </a:r>
            <a:r>
              <a:rPr lang="zh-CN" altLang="en-US" dirty="0">
                <a:latin typeface="Arial"/>
              </a:rPr>
              <a:t>’</a:t>
            </a:r>
            <a:r>
              <a:rPr lang="en-US" altLang="zh-CN" dirty="0">
                <a:latin typeface="Times New Roman" charset="0"/>
              </a:rPr>
              <a:t> ends of most mature mRNA transcripts are </a:t>
            </a:r>
            <a:r>
              <a:rPr lang="en-US" altLang="zh-CN" dirty="0" err="1">
                <a:latin typeface="Times New Roman" charset="0"/>
              </a:rPr>
              <a:t>polyadenylated</a:t>
            </a:r>
            <a:r>
              <a:rPr lang="en-US" altLang="zh-CN" dirty="0">
                <a:latin typeface="Times New Roman" charset="0"/>
              </a:rPr>
              <a:t> with </a:t>
            </a:r>
            <a:r>
              <a:rPr lang="en-US" altLang="zh-CN" dirty="0" err="1">
                <a:latin typeface="Times New Roman" charset="0"/>
              </a:rPr>
              <a:t>polyA</a:t>
            </a:r>
            <a:r>
              <a:rPr lang="en-US" altLang="zh-CN" dirty="0">
                <a:latin typeface="Times New Roman" charset="0"/>
              </a:rPr>
              <a:t> tails. </a:t>
            </a:r>
          </a:p>
          <a:p>
            <a:pPr>
              <a:lnSpc>
                <a:spcPct val="90000"/>
              </a:lnSpc>
            </a:pPr>
            <a:r>
              <a:rPr lang="en-US" altLang="zh-CN" dirty="0">
                <a:latin typeface="Times New Roman" charset="0"/>
              </a:rPr>
              <a:t>The </a:t>
            </a:r>
            <a:r>
              <a:rPr lang="en-US" altLang="zh-CN" dirty="0" err="1">
                <a:latin typeface="Times New Roman" charset="0"/>
              </a:rPr>
              <a:t>polyA</a:t>
            </a:r>
            <a:r>
              <a:rPr lang="en-US" altLang="zh-CN" dirty="0">
                <a:latin typeface="Times New Roman" charset="0"/>
              </a:rPr>
              <a:t> tail is important for export from the nucleus, stability, and translation of the mRNA transcript. </a:t>
            </a:r>
          </a:p>
          <a:p>
            <a:pPr>
              <a:lnSpc>
                <a:spcPct val="90000"/>
              </a:lnSpc>
            </a:pPr>
            <a:endParaRPr lang="zh-CN" altLang="en-US" dirty="0">
              <a:latin typeface="Times New Roman" charset="0"/>
            </a:endParaRPr>
          </a:p>
        </p:txBody>
      </p:sp>
    </p:spTree>
    <p:extLst>
      <p:ext uri="{BB962C8B-B14F-4D97-AF65-F5344CB8AC3E}">
        <p14:creationId xmlns:p14="http://schemas.microsoft.com/office/powerpoint/2010/main" val="294530847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7" name="Picture 3" descr="Zhao_mRNA_ends_fig1.gif                                        000D03B8Macintosh HD                   BB75F13B:"/>
          <p:cNvPicPr>
            <a:picLocks noGrp="1" noChangeAspect="1" noChangeArrowheads="1"/>
          </p:cNvPicPr>
          <p:nvPr>
            <p:ph/>
          </p:nvPr>
        </p:nvPicPr>
        <p:blipFill>
          <a:blip r:embed="rId3">
            <a:extLst>
              <a:ext uri="{28A0092B-C50C-407E-A947-70E740481C1C}">
                <a14:useLocalDpi xmlns:a14="http://schemas.microsoft.com/office/drawing/2010/main" val="0"/>
              </a:ext>
            </a:extLst>
          </a:blip>
          <a:srcRect/>
          <a:stretch>
            <a:fillRect/>
          </a:stretch>
        </p:blipFill>
        <p:spPr>
          <a:xfrm>
            <a:off x="1020763" y="1066800"/>
            <a:ext cx="7100887" cy="5029200"/>
          </a:xfrm>
        </p:spPr>
      </p:pic>
      <p:sp>
        <p:nvSpPr>
          <p:cNvPr id="11268" name="Rectangle 4"/>
          <p:cNvSpPr>
            <a:spLocks noChangeArrowheads="1"/>
          </p:cNvSpPr>
          <p:nvPr/>
        </p:nvSpPr>
        <p:spPr bwMode="auto">
          <a:xfrm>
            <a:off x="1600200" y="304800"/>
            <a:ext cx="5967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ltLang="zh-CN"/>
              <a:t>Polyadenylation elements on premature mRNA</a:t>
            </a:r>
          </a:p>
        </p:txBody>
      </p:sp>
    </p:spTree>
    <p:extLst>
      <p:ext uri="{BB962C8B-B14F-4D97-AF65-F5344CB8AC3E}">
        <p14:creationId xmlns:p14="http://schemas.microsoft.com/office/powerpoint/2010/main" val="294564357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normAutofit fontScale="90000"/>
          </a:bodyPr>
          <a:lstStyle/>
          <a:p>
            <a:r>
              <a:rPr lang="en-US" altLang="zh-CN"/>
              <a:t>Cleavage/polyadenylation machinery</a:t>
            </a:r>
          </a:p>
        </p:txBody>
      </p:sp>
      <p:graphicFrame>
        <p:nvGraphicFramePr>
          <p:cNvPr id="14379" name="Group 43"/>
          <p:cNvGraphicFramePr>
            <a:graphicFrameLocks noGrp="1"/>
          </p:cNvGraphicFramePr>
          <p:nvPr>
            <p:ph type="tbl" idx="1"/>
          </p:nvPr>
        </p:nvGraphicFramePr>
        <p:xfrm>
          <a:off x="685800" y="1981200"/>
          <a:ext cx="7772400" cy="4526280"/>
        </p:xfrm>
        <a:graphic>
          <a:graphicData uri="http://schemas.openxmlformats.org/drawingml/2006/table">
            <a:tbl>
              <a:tblPr/>
              <a:tblGrid>
                <a:gridCol w="2590800"/>
                <a:gridCol w="2590800"/>
                <a:gridCol w="2590800"/>
              </a:tblGrid>
              <a:tr h="6858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a:ln>
                            <a:noFill/>
                          </a:ln>
                          <a:solidFill>
                            <a:schemeClr val="tx1"/>
                          </a:solidFill>
                          <a:effectLst/>
                          <a:latin typeface="Times" charset="0"/>
                          <a:ea typeface="宋体" charset="0"/>
                        </a:rPr>
                        <a:t>Cleavage/polyadenylation specificity factor</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a:ln>
                            <a:noFill/>
                          </a:ln>
                          <a:solidFill>
                            <a:schemeClr val="tx1"/>
                          </a:solidFill>
                          <a:effectLst/>
                          <a:latin typeface="Times" charset="0"/>
                          <a:ea typeface="宋体" charset="0"/>
                        </a:rPr>
                        <a:t>CPSF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a:ln>
                            <a:noFill/>
                          </a:ln>
                          <a:solidFill>
                            <a:schemeClr val="tx1"/>
                          </a:solidFill>
                          <a:effectLst/>
                          <a:latin typeface="Times" charset="0"/>
                          <a:ea typeface="宋体" charset="0"/>
                        </a:rPr>
                        <a:t>Cleavage and polyadenylation</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6858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a:ln>
                            <a:noFill/>
                          </a:ln>
                          <a:solidFill>
                            <a:schemeClr val="tx1"/>
                          </a:solidFill>
                          <a:effectLst/>
                          <a:latin typeface="Times" charset="0"/>
                          <a:ea typeface="宋体" charset="0"/>
                        </a:rPr>
                        <a:t>Cleavage-stimulatory factor</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a:ln>
                            <a:noFill/>
                          </a:ln>
                          <a:solidFill>
                            <a:schemeClr val="tx1"/>
                          </a:solidFill>
                          <a:effectLst/>
                          <a:latin typeface="Times" charset="0"/>
                          <a:ea typeface="宋体" charset="0"/>
                        </a:rPr>
                        <a:t>CstF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a:ln>
                            <a:noFill/>
                          </a:ln>
                          <a:solidFill>
                            <a:schemeClr val="tx1"/>
                          </a:solidFill>
                          <a:effectLst/>
                          <a:latin typeface="Times" charset="0"/>
                          <a:ea typeface="宋体" charset="0"/>
                        </a:rPr>
                        <a:t>Cleavage</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6858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a:ln>
                            <a:noFill/>
                          </a:ln>
                          <a:solidFill>
                            <a:schemeClr val="tx1"/>
                          </a:solidFill>
                          <a:effectLst/>
                          <a:latin typeface="Times" charset="0"/>
                          <a:ea typeface="宋体" charset="0"/>
                        </a:rPr>
                        <a:t>Cleavage factors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a:ln>
                            <a:noFill/>
                          </a:ln>
                          <a:solidFill>
                            <a:schemeClr val="tx1"/>
                          </a:solidFill>
                          <a:effectLst/>
                          <a:latin typeface="Times" charset="0"/>
                          <a:ea typeface="宋体" charset="0"/>
                        </a:rPr>
                        <a:t>CFI</a:t>
                      </a:r>
                      <a:r>
                        <a:rPr kumimoji="0" lang="en-US" altLang="zh-CN" sz="2000" b="0" i="0" u="none" strike="noStrike" cap="none" normalizeH="0" baseline="-25000">
                          <a:ln>
                            <a:noFill/>
                          </a:ln>
                          <a:solidFill>
                            <a:schemeClr val="tx1"/>
                          </a:solidFill>
                          <a:effectLst/>
                          <a:latin typeface="Times" charset="0"/>
                          <a:ea typeface="宋体" charset="0"/>
                        </a:rPr>
                        <a:t>m</a:t>
                      </a:r>
                      <a:r>
                        <a:rPr kumimoji="0" lang="en-US" altLang="zh-CN" sz="2000" b="0" i="0" u="none" strike="noStrike" cap="none" normalizeH="0" baseline="0">
                          <a:ln>
                            <a:noFill/>
                          </a:ln>
                          <a:solidFill>
                            <a:schemeClr val="tx1"/>
                          </a:solidFill>
                          <a:effectLst/>
                          <a:latin typeface="Times" charset="0"/>
                          <a:ea typeface="宋体" charset="0"/>
                        </a:rPr>
                        <a:t>, CFII</a:t>
                      </a:r>
                      <a:r>
                        <a:rPr kumimoji="0" lang="en-US" altLang="zh-CN" sz="2000" b="0" i="0" u="none" strike="noStrike" cap="none" normalizeH="0" baseline="-25000">
                          <a:ln>
                            <a:noFill/>
                          </a:ln>
                          <a:solidFill>
                            <a:schemeClr val="tx1"/>
                          </a:solidFill>
                          <a:effectLst/>
                          <a:latin typeface="Times" charset="0"/>
                          <a:ea typeface="宋体" charset="0"/>
                        </a:rPr>
                        <a:t>m</a:t>
                      </a:r>
                      <a:endParaRPr kumimoji="0" lang="en-US" altLang="zh-CN" sz="2000" b="0" i="0" u="none" strike="noStrike" cap="none" normalizeH="0" baseline="0">
                        <a:ln>
                          <a:noFill/>
                        </a:ln>
                        <a:solidFill>
                          <a:schemeClr val="tx1"/>
                        </a:solidFill>
                        <a:effectLst/>
                        <a:latin typeface="Times" charset="0"/>
                        <a:ea typeface="宋体" charset="0"/>
                      </a:endParaRPr>
                    </a:p>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en-US" sz="2000" b="0" i="0" u="none" strike="noStrike" cap="none" normalizeH="0" baseline="0">
                        <a:ln>
                          <a:noFill/>
                        </a:ln>
                        <a:solidFill>
                          <a:schemeClr val="tx1"/>
                        </a:solidFill>
                        <a:effectLst/>
                        <a:latin typeface="Times" charset="0"/>
                        <a:ea typeface="宋体"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a:ln>
                            <a:noFill/>
                          </a:ln>
                          <a:solidFill>
                            <a:schemeClr val="tx1"/>
                          </a:solidFill>
                          <a:effectLst/>
                          <a:latin typeface="Times" charset="0"/>
                          <a:ea typeface="宋体" charset="0"/>
                        </a:rPr>
                        <a:t>Cleavage</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6858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a:ln>
                            <a:noFill/>
                          </a:ln>
                          <a:solidFill>
                            <a:schemeClr val="tx1"/>
                          </a:solidFill>
                          <a:effectLst/>
                          <a:latin typeface="Times" charset="0"/>
                          <a:ea typeface="宋体" charset="0"/>
                        </a:rPr>
                        <a:t>RNA polymerase II</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a:ln>
                            <a:noFill/>
                          </a:ln>
                          <a:solidFill>
                            <a:schemeClr val="tx1"/>
                          </a:solidFill>
                          <a:effectLst/>
                          <a:latin typeface="Times" charset="0"/>
                          <a:ea typeface="宋体" charset="0"/>
                        </a:rPr>
                        <a:t>Pol II</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a:ln>
                            <a:noFill/>
                          </a:ln>
                          <a:solidFill>
                            <a:schemeClr val="tx1"/>
                          </a:solidFill>
                          <a:effectLst/>
                          <a:latin typeface="Times" charset="0"/>
                          <a:ea typeface="宋体" charset="0"/>
                        </a:rPr>
                        <a:t>Cleavage</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6858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a:ln>
                            <a:noFill/>
                          </a:ln>
                          <a:solidFill>
                            <a:schemeClr val="tx1"/>
                          </a:solidFill>
                          <a:effectLst/>
                          <a:latin typeface="Times" charset="0"/>
                          <a:ea typeface="宋体" charset="0"/>
                        </a:rPr>
                        <a:t>polyA polymerase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a:ln>
                            <a:noFill/>
                          </a:ln>
                          <a:solidFill>
                            <a:schemeClr val="tx1"/>
                          </a:solidFill>
                          <a:effectLst/>
                          <a:latin typeface="Times" charset="0"/>
                          <a:ea typeface="宋体" charset="0"/>
                        </a:rPr>
                        <a:t>PAP</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a:ln>
                            <a:noFill/>
                          </a:ln>
                          <a:solidFill>
                            <a:schemeClr val="tx1"/>
                          </a:solidFill>
                          <a:effectLst/>
                          <a:latin typeface="Times" charset="0"/>
                          <a:ea typeface="宋体" charset="0"/>
                        </a:rPr>
                        <a:t>Polyadenylation</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6858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a:ln>
                            <a:noFill/>
                          </a:ln>
                          <a:solidFill>
                            <a:schemeClr val="tx1"/>
                          </a:solidFill>
                          <a:effectLst/>
                          <a:latin typeface="Times" charset="0"/>
                          <a:ea typeface="宋体" charset="0"/>
                        </a:rPr>
                        <a:t>polyA binding protein</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a:ln>
                            <a:noFill/>
                          </a:ln>
                          <a:solidFill>
                            <a:schemeClr val="tx1"/>
                          </a:solidFill>
                          <a:effectLst/>
                          <a:latin typeface="Times" charset="0"/>
                          <a:ea typeface="宋体" charset="0"/>
                        </a:rPr>
                        <a:t>PABII</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0" i="0" u="none" strike="noStrike" cap="none" normalizeH="0" baseline="0">
                          <a:ln>
                            <a:noFill/>
                          </a:ln>
                          <a:solidFill>
                            <a:schemeClr val="tx1"/>
                          </a:solidFill>
                          <a:effectLst/>
                          <a:latin typeface="Times" charset="0"/>
                          <a:ea typeface="宋体" charset="0"/>
                        </a:rPr>
                        <a:t>Polyadenylation</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207381320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1" name="Picture 3" descr="Zhao_mRNA_ends_fig2.gif                                        000D03B8Macintosh HD                   BB75F13B:"/>
          <p:cNvPicPr>
            <a:picLocks noGrp="1" noChangeAspect="1" noChangeArrowheads="1"/>
          </p:cNvPicPr>
          <p:nvPr>
            <p:ph/>
          </p:nvPr>
        </p:nvPicPr>
        <p:blipFill>
          <a:blip r:embed="rId2">
            <a:extLst>
              <a:ext uri="{28A0092B-C50C-407E-A947-70E740481C1C}">
                <a14:useLocalDpi xmlns:a14="http://schemas.microsoft.com/office/drawing/2010/main" val="0"/>
              </a:ext>
            </a:extLst>
          </a:blip>
          <a:srcRect/>
          <a:stretch>
            <a:fillRect/>
          </a:stretch>
        </p:blipFill>
        <p:spPr>
          <a:xfrm>
            <a:off x="685800" y="1171575"/>
            <a:ext cx="7772400" cy="4362450"/>
          </a:xfrm>
        </p:spPr>
      </p:pic>
    </p:spTree>
    <p:extLst>
      <p:ext uri="{BB962C8B-B14F-4D97-AF65-F5344CB8AC3E}">
        <p14:creationId xmlns:p14="http://schemas.microsoft.com/office/powerpoint/2010/main" val="330626652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5" name="Picture 3" descr="Zhao_mRNA_ends_fig4a.gif                                       000D03B8Macintosh HD                   BB75F13B:"/>
          <p:cNvPicPr>
            <a:picLocks noGrp="1" noChangeAspect="1" noChangeArrowheads="1"/>
          </p:cNvPicPr>
          <p:nvPr>
            <p:ph/>
          </p:nvPr>
        </p:nvPicPr>
        <p:blipFill>
          <a:blip r:embed="rId2">
            <a:extLst>
              <a:ext uri="{28A0092B-C50C-407E-A947-70E740481C1C}">
                <a14:useLocalDpi xmlns:a14="http://schemas.microsoft.com/office/drawing/2010/main" val="0"/>
              </a:ext>
            </a:extLst>
          </a:blip>
          <a:srcRect/>
          <a:stretch>
            <a:fillRect/>
          </a:stretch>
        </p:blipFill>
        <p:spPr>
          <a:xfrm>
            <a:off x="1371600" y="304800"/>
            <a:ext cx="6553200" cy="6096000"/>
          </a:xfrm>
        </p:spPr>
      </p:pic>
    </p:spTree>
    <p:extLst>
      <p:ext uri="{BB962C8B-B14F-4D97-AF65-F5344CB8AC3E}">
        <p14:creationId xmlns:p14="http://schemas.microsoft.com/office/powerpoint/2010/main" val="340284989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3" name="Picture 3" descr="Zhao_mRNA_ends_fig6.gif                                        000D03B8Macintosh HD                   BB75F13B:"/>
          <p:cNvPicPr>
            <a:picLocks noGrp="1" noChangeAspect="1" noChangeArrowheads="1"/>
          </p:cNvPicPr>
          <p:nvPr>
            <p:ph/>
          </p:nvPr>
        </p:nvPicPr>
        <p:blipFill>
          <a:blip r:embed="rId2">
            <a:extLst>
              <a:ext uri="{28A0092B-C50C-407E-A947-70E740481C1C}">
                <a14:useLocalDpi xmlns:a14="http://schemas.microsoft.com/office/drawing/2010/main" val="0"/>
              </a:ext>
            </a:extLst>
          </a:blip>
          <a:srcRect/>
          <a:stretch>
            <a:fillRect/>
          </a:stretch>
        </p:blipFill>
        <p:spPr>
          <a:xfrm>
            <a:off x="2057400" y="609600"/>
            <a:ext cx="4664075" cy="5486400"/>
          </a:xfrm>
        </p:spPr>
      </p:pic>
    </p:spTree>
    <p:extLst>
      <p:ext uri="{BB962C8B-B14F-4D97-AF65-F5344CB8AC3E}">
        <p14:creationId xmlns:p14="http://schemas.microsoft.com/office/powerpoint/2010/main" val="95216452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r>
              <a:rPr lang="en-US" altLang="zh-CN"/>
              <a:t>Alternative polyadenylation</a:t>
            </a:r>
          </a:p>
        </p:txBody>
      </p:sp>
      <p:sp>
        <p:nvSpPr>
          <p:cNvPr id="16387" name="Rectangle 3"/>
          <p:cNvSpPr>
            <a:spLocks noGrp="1" noChangeArrowheads="1"/>
          </p:cNvSpPr>
          <p:nvPr>
            <p:ph type="body" idx="1"/>
          </p:nvPr>
        </p:nvSpPr>
        <p:spPr/>
        <p:txBody>
          <a:bodyPr/>
          <a:lstStyle/>
          <a:p>
            <a:r>
              <a:rPr lang="en-US" altLang="zh-CN"/>
              <a:t>Multiple polyA sites for a single gene.</a:t>
            </a:r>
          </a:p>
          <a:p>
            <a:r>
              <a:rPr lang="en-US" altLang="zh-CN"/>
              <a:t>Tissue-specific usage of alternative polyA sites.</a:t>
            </a:r>
          </a:p>
          <a:p>
            <a:r>
              <a:rPr lang="en-US" altLang="zh-CN"/>
              <a:t>Coupled with alternative initiation and splicing to generate transcript complexity.</a:t>
            </a:r>
          </a:p>
          <a:p>
            <a:r>
              <a:rPr lang="en-US" altLang="zh-CN"/>
              <a:t>It is usually considered to generate multiple 3</a:t>
            </a:r>
            <a:r>
              <a:rPr lang="zh-CN" altLang="en-US">
                <a:latin typeface="Arial"/>
              </a:rPr>
              <a:t>’</a:t>
            </a:r>
            <a:r>
              <a:rPr lang="en-US" altLang="zh-CN"/>
              <a:t> UTRs for a single gene.</a:t>
            </a:r>
          </a:p>
        </p:txBody>
      </p:sp>
    </p:spTree>
    <p:extLst>
      <p:ext uri="{BB962C8B-B14F-4D97-AF65-F5344CB8AC3E}">
        <p14:creationId xmlns:p14="http://schemas.microsoft.com/office/powerpoint/2010/main" val="387032286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5" name="Picture 3" descr="&#10;means_end.gif                                                  000D03B8Macintosh HD                   BB75F13B:"/>
          <p:cNvPicPr>
            <a:picLocks noGrp="1" noChangeAspect="1" noChangeArrowheads="1"/>
          </p:cNvPicPr>
          <p:nvPr>
            <p:ph/>
          </p:nvPr>
        </p:nvPicPr>
        <p:blipFill>
          <a:blip r:embed="rId3">
            <a:extLst>
              <a:ext uri="{28A0092B-C50C-407E-A947-70E740481C1C}">
                <a14:useLocalDpi xmlns:a14="http://schemas.microsoft.com/office/drawing/2010/main" val="0"/>
              </a:ext>
            </a:extLst>
          </a:blip>
          <a:srcRect/>
          <a:stretch>
            <a:fillRect/>
          </a:stretch>
        </p:blipFill>
        <p:spPr>
          <a:xfrm>
            <a:off x="930275" y="1371600"/>
            <a:ext cx="7281863" cy="3276600"/>
          </a:xfrm>
        </p:spPr>
      </p:pic>
      <p:sp>
        <p:nvSpPr>
          <p:cNvPr id="18436" name="Rectangle 4"/>
          <p:cNvSpPr>
            <a:spLocks noChangeArrowheads="1"/>
          </p:cNvSpPr>
          <p:nvPr/>
        </p:nvSpPr>
        <p:spPr bwMode="auto">
          <a:xfrm>
            <a:off x="914400" y="5029200"/>
            <a:ext cx="7239000" cy="1190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r>
              <a:rPr lang="en-US" altLang="zh-CN" sz="1800">
                <a:latin typeface="Times New Roman" charset="0"/>
              </a:rPr>
              <a:t>Edwalds-Gilbert, G., Veraldi, K.L., and Milcarek, C. 1997. Alternative </a:t>
            </a:r>
          </a:p>
          <a:p>
            <a:r>
              <a:rPr lang="en-US" altLang="zh-CN" sz="1800">
                <a:latin typeface="Times New Roman" charset="0"/>
              </a:rPr>
              <a:t>poly(A) site selection in complex transcription units: means to an end? </a:t>
            </a:r>
          </a:p>
          <a:p>
            <a:r>
              <a:rPr lang="en-US" altLang="zh-CN" sz="1800" i="1">
                <a:latin typeface="Times New Roman" charset="0"/>
              </a:rPr>
              <a:t>Nucleic Acids Res.</a:t>
            </a:r>
            <a:r>
              <a:rPr lang="en-US" altLang="zh-CN" sz="1800">
                <a:latin typeface="Times New Roman" charset="0"/>
              </a:rPr>
              <a:t> </a:t>
            </a:r>
            <a:r>
              <a:rPr lang="en-US" altLang="zh-CN" sz="1800" b="1">
                <a:latin typeface="Times New Roman" charset="0"/>
              </a:rPr>
              <a:t>25:</a:t>
            </a:r>
            <a:r>
              <a:rPr lang="en-US" altLang="zh-CN" sz="1800">
                <a:latin typeface="Times New Roman" charset="0"/>
              </a:rPr>
              <a:t> 2547-2561.</a:t>
            </a:r>
          </a:p>
          <a:p>
            <a:endParaRPr lang="zh-CN" altLang="en-US" sz="1800"/>
          </a:p>
        </p:txBody>
      </p:sp>
      <p:sp>
        <p:nvSpPr>
          <p:cNvPr id="18437" name="Rectangle 5"/>
          <p:cNvSpPr>
            <a:spLocks noChangeArrowheads="1"/>
          </p:cNvSpPr>
          <p:nvPr/>
        </p:nvSpPr>
        <p:spPr bwMode="auto">
          <a:xfrm>
            <a:off x="1676400" y="533400"/>
            <a:ext cx="53387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ltLang="zh-CN"/>
              <a:t>Three types of alternative polyadenylation</a:t>
            </a:r>
          </a:p>
        </p:txBody>
      </p:sp>
    </p:spTree>
    <p:extLst>
      <p:ext uri="{BB962C8B-B14F-4D97-AF65-F5344CB8AC3E}">
        <p14:creationId xmlns:p14="http://schemas.microsoft.com/office/powerpoint/2010/main" val="279208497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7" name="Picture 3" descr="Zhao_mRNA_ends_fig10.gif                                       000D03B8Macintosh HD                   BB75F13B:"/>
          <p:cNvPicPr>
            <a:picLocks noGrp="1" noChangeAspect="1" noChangeArrowheads="1"/>
          </p:cNvPicPr>
          <p:nvPr>
            <p:ph/>
          </p:nvPr>
        </p:nvPicPr>
        <p:blipFill>
          <a:blip r:embed="rId3">
            <a:extLst>
              <a:ext uri="{28A0092B-C50C-407E-A947-70E740481C1C}">
                <a14:useLocalDpi xmlns:a14="http://schemas.microsoft.com/office/drawing/2010/main" val="0"/>
              </a:ext>
            </a:extLst>
          </a:blip>
          <a:srcRect/>
          <a:stretch>
            <a:fillRect/>
          </a:stretch>
        </p:blipFill>
        <p:spPr>
          <a:xfrm>
            <a:off x="1447800" y="457200"/>
            <a:ext cx="6477000" cy="5638800"/>
          </a:xfrm>
        </p:spPr>
      </p:pic>
    </p:spTree>
    <p:extLst>
      <p:ext uri="{BB962C8B-B14F-4D97-AF65-F5344CB8AC3E}">
        <p14:creationId xmlns:p14="http://schemas.microsoft.com/office/powerpoint/2010/main" val="172915062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533400" y="1295400"/>
            <a:ext cx="8077200" cy="3581400"/>
          </a:xfrm>
        </p:spPr>
        <p:txBody>
          <a:bodyPr/>
          <a:lstStyle/>
          <a:p>
            <a:r>
              <a:rPr lang="en-US" altLang="zh-CN"/>
              <a:t>Can we use computational analysis to systematically identify these three types of alternative polyadenylation?</a:t>
            </a:r>
          </a:p>
        </p:txBody>
      </p:sp>
    </p:spTree>
    <p:extLst>
      <p:ext uri="{BB962C8B-B14F-4D97-AF65-F5344CB8AC3E}">
        <p14:creationId xmlns:p14="http://schemas.microsoft.com/office/powerpoint/2010/main" val="36348199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kumimoji="1" lang="zh-CN" altLang="en-US"/>
          </a:p>
        </p:txBody>
      </p:sp>
      <p:pic>
        <p:nvPicPr>
          <p:cNvPr id="4" name="内容占位符 3" descr="2-3.jpg"/>
          <p:cNvPicPr>
            <a:picLocks noGrp="1" noChangeAspect="1"/>
          </p:cNvPicPr>
          <p:nvPr>
            <p:ph idx="1"/>
          </p:nvPr>
        </p:nvPicPr>
        <p:blipFill>
          <a:blip r:embed="rId2">
            <a:extLst>
              <a:ext uri="{28A0092B-C50C-407E-A947-70E740481C1C}">
                <a14:useLocalDpi xmlns:a14="http://schemas.microsoft.com/office/drawing/2010/main" val="0"/>
              </a:ext>
            </a:extLst>
          </a:blip>
          <a:srcRect t="-75030" b="-75030"/>
          <a:stretch>
            <a:fillRect/>
          </a:stretch>
        </p:blipFill>
        <p:spPr/>
      </p:pic>
    </p:spTree>
    <p:extLst>
      <p:ext uri="{BB962C8B-B14F-4D97-AF65-F5344CB8AC3E}">
        <p14:creationId xmlns:p14="http://schemas.microsoft.com/office/powerpoint/2010/main" val="3223732314"/>
      </p:ext>
    </p:extLst>
  </p:cSld>
  <p:clrMapOvr>
    <a:masterClrMapping/>
  </p:clrMapOvr>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r>
              <a:rPr lang="en-US" altLang="zh-CN"/>
              <a:t>EST and full-length cDNA</a:t>
            </a:r>
          </a:p>
        </p:txBody>
      </p:sp>
      <p:sp>
        <p:nvSpPr>
          <p:cNvPr id="17411" name="Rectangle 3"/>
          <p:cNvSpPr>
            <a:spLocks noGrp="1" noChangeArrowheads="1"/>
          </p:cNvSpPr>
          <p:nvPr>
            <p:ph type="body" idx="1"/>
          </p:nvPr>
        </p:nvSpPr>
        <p:spPr/>
        <p:txBody>
          <a:bodyPr/>
          <a:lstStyle/>
          <a:p>
            <a:pPr>
              <a:lnSpc>
                <a:spcPct val="90000"/>
              </a:lnSpc>
            </a:pPr>
            <a:r>
              <a:rPr lang="en-US" altLang="zh-CN" sz="2800"/>
              <a:t>EST and full-length cDNA are two major sources of mRNA sequences.</a:t>
            </a:r>
          </a:p>
          <a:p>
            <a:pPr>
              <a:lnSpc>
                <a:spcPct val="90000"/>
              </a:lnSpc>
            </a:pPr>
            <a:r>
              <a:rPr lang="en-US" altLang="zh-CN" sz="2800"/>
              <a:t>ESTs provide deeper sampling of transcriptome.</a:t>
            </a:r>
          </a:p>
          <a:p>
            <a:pPr>
              <a:lnSpc>
                <a:spcPct val="90000"/>
              </a:lnSpc>
            </a:pPr>
            <a:r>
              <a:rPr lang="en-US" altLang="zh-CN" sz="2800"/>
              <a:t>3</a:t>
            </a:r>
            <a:r>
              <a:rPr lang="zh-CN" altLang="en-US" sz="2800">
                <a:latin typeface="Arial"/>
              </a:rPr>
              <a:t>’</a:t>
            </a:r>
            <a:r>
              <a:rPr lang="en-US" altLang="zh-CN" sz="2800"/>
              <a:t> ESTs with polyA tails are abundant in dbEST database.</a:t>
            </a:r>
          </a:p>
          <a:p>
            <a:pPr>
              <a:lnSpc>
                <a:spcPct val="90000"/>
              </a:lnSpc>
            </a:pPr>
            <a:r>
              <a:rPr lang="en-US" altLang="zh-CN" sz="2800"/>
              <a:t>EST is only mRNA fragment. It is difficult to associate it to the proper gene.</a:t>
            </a:r>
          </a:p>
          <a:p>
            <a:pPr>
              <a:lnSpc>
                <a:spcPct val="90000"/>
              </a:lnSpc>
            </a:pPr>
            <a:r>
              <a:rPr lang="en-US" altLang="zh-CN" sz="2800"/>
              <a:t>Full-length cDNA has limited coverage but can be used as reference of the transcribed region in the genome.</a:t>
            </a:r>
          </a:p>
        </p:txBody>
      </p:sp>
    </p:spTree>
    <p:extLst>
      <p:ext uri="{BB962C8B-B14F-4D97-AF65-F5344CB8AC3E}">
        <p14:creationId xmlns:p14="http://schemas.microsoft.com/office/powerpoint/2010/main" val="236961409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170" name="Object 2"/>
          <p:cNvGraphicFramePr>
            <a:graphicFrameLocks noChangeAspect="1"/>
          </p:cNvGraphicFramePr>
          <p:nvPr/>
        </p:nvGraphicFramePr>
        <p:xfrm>
          <a:off x="1066800" y="457200"/>
          <a:ext cx="7848600" cy="5791200"/>
        </p:xfrm>
        <a:graphic>
          <a:graphicData uri="http://schemas.openxmlformats.org/presentationml/2006/ole">
            <mc:AlternateContent xmlns:mc="http://schemas.openxmlformats.org/markup-compatibility/2006">
              <mc:Choice xmlns:v="urn:schemas-microsoft-com:vml" Requires="v">
                <p:oleObj spid="_x0000_s235523" name="文档" r:id="rId3" imgW="6019800" imgH="7391400" progId="Word.Document.8">
                  <p:embed/>
                </p:oleObj>
              </mc:Choice>
              <mc:Fallback>
                <p:oleObj name="文档" r:id="rId3" imgW="6019800" imgH="7391400" progId="Word.Document.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6800" y="457200"/>
                        <a:ext cx="7848600" cy="5791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spTree>
    <p:extLst>
      <p:ext uri="{BB962C8B-B14F-4D97-AF65-F5344CB8AC3E}">
        <p14:creationId xmlns:p14="http://schemas.microsoft.com/office/powerpoint/2010/main" val="145111147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r>
              <a:rPr lang="en-US" altLang="zh-CN"/>
              <a:t>Data source</a:t>
            </a:r>
          </a:p>
        </p:txBody>
      </p:sp>
      <p:sp>
        <p:nvSpPr>
          <p:cNvPr id="24579" name="Rectangle 3"/>
          <p:cNvSpPr>
            <a:spLocks noGrp="1" noChangeArrowheads="1"/>
          </p:cNvSpPr>
          <p:nvPr>
            <p:ph type="body" idx="1"/>
          </p:nvPr>
        </p:nvSpPr>
        <p:spPr/>
        <p:txBody>
          <a:bodyPr/>
          <a:lstStyle/>
          <a:p>
            <a:r>
              <a:rPr lang="en-US" altLang="zh-CN" sz="2800">
                <a:latin typeface="Times New Roman" charset="0"/>
              </a:rPr>
              <a:t>20,860 (human), 16,743 (mouse), and 4,843 (rat) mRNA sequences were extracted from the NCBI RefSeq database release 4. </a:t>
            </a:r>
          </a:p>
          <a:p>
            <a:r>
              <a:rPr lang="en-US" altLang="zh-CN" sz="2800">
                <a:latin typeface="Times New Roman" charset="0"/>
              </a:rPr>
              <a:t>Human (build 34), mouse (build 32), and rat (build 2) genomes were downloaded from NCBI. </a:t>
            </a:r>
          </a:p>
          <a:p>
            <a:r>
              <a:rPr lang="en-US" altLang="zh-CN" sz="2800">
                <a:latin typeface="Times New Roman" charset="0"/>
              </a:rPr>
              <a:t>We downloaded ESTs of human, mouse, and rat from NCBI dbEST database (08 April 2004 release). We parsed ESTs with putative polyA tails. </a:t>
            </a:r>
          </a:p>
        </p:txBody>
      </p:sp>
    </p:spTree>
    <p:extLst>
      <p:ext uri="{BB962C8B-B14F-4D97-AF65-F5344CB8AC3E}">
        <p14:creationId xmlns:p14="http://schemas.microsoft.com/office/powerpoint/2010/main" val="420689067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altLang="zh-CN"/>
              <a:t>Alignment procedures</a:t>
            </a:r>
          </a:p>
        </p:txBody>
      </p:sp>
      <p:sp>
        <p:nvSpPr>
          <p:cNvPr id="21507" name="Rectangle 3"/>
          <p:cNvSpPr>
            <a:spLocks noGrp="1" noChangeArrowheads="1"/>
          </p:cNvSpPr>
          <p:nvPr>
            <p:ph type="body" idx="1"/>
          </p:nvPr>
        </p:nvSpPr>
        <p:spPr>
          <a:xfrm>
            <a:off x="685800" y="1828800"/>
            <a:ext cx="7772400" cy="4572000"/>
          </a:xfrm>
        </p:spPr>
        <p:txBody>
          <a:bodyPr>
            <a:normAutofit lnSpcReduction="10000"/>
          </a:bodyPr>
          <a:lstStyle/>
          <a:p>
            <a:pPr>
              <a:lnSpc>
                <a:spcPct val="90000"/>
              </a:lnSpc>
            </a:pPr>
            <a:r>
              <a:rPr lang="en-US" altLang="zh-CN" sz="2800"/>
              <a:t>mRNA and polyA EST sequences were repeat masked by RepeatMasker prior to the alignment.</a:t>
            </a:r>
          </a:p>
          <a:p>
            <a:pPr>
              <a:lnSpc>
                <a:spcPct val="90000"/>
              </a:lnSpc>
            </a:pPr>
            <a:r>
              <a:rPr lang="en-US" altLang="zh-CN" sz="2800"/>
              <a:t>mRNA and polyA EST sequences were aligned to the genomic sequences rapidly by megablast program. </a:t>
            </a:r>
          </a:p>
          <a:p>
            <a:pPr>
              <a:lnSpc>
                <a:spcPct val="90000"/>
              </a:lnSpc>
            </a:pPr>
            <a:r>
              <a:rPr lang="en-US" altLang="zh-CN" sz="2800"/>
              <a:t>The exon-intron boundaries were further identified using sim4 program.</a:t>
            </a:r>
          </a:p>
          <a:p>
            <a:pPr>
              <a:lnSpc>
                <a:spcPct val="90000"/>
              </a:lnSpc>
            </a:pPr>
            <a:r>
              <a:rPr lang="en-US" altLang="zh-CN" sz="2800"/>
              <a:t>The longest aligned RefSeq sequence is chosen as the reference sequence for each transcription unit. </a:t>
            </a:r>
          </a:p>
          <a:p>
            <a:pPr>
              <a:lnSpc>
                <a:spcPct val="90000"/>
              </a:lnSpc>
            </a:pPr>
            <a:r>
              <a:rPr lang="en-US" altLang="zh-CN" sz="2800">
                <a:latin typeface="Times New Roman" charset="0"/>
              </a:rPr>
              <a:t>polyA ESTs with the putative internal priming sites were removed.</a:t>
            </a:r>
          </a:p>
        </p:txBody>
      </p:sp>
    </p:spTree>
    <p:extLst>
      <p:ext uri="{BB962C8B-B14F-4D97-AF65-F5344CB8AC3E}">
        <p14:creationId xmlns:p14="http://schemas.microsoft.com/office/powerpoint/2010/main" val="1556154492"/>
      </p:ext>
    </p:extLst>
  </p:cSld>
  <p:clrMapOvr>
    <a:masterClrMapping/>
  </p:clrMapOvr>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02" name="Picture 10" descr="Figure1-3.ai                                                   000A18B5Macintosh HD                   BB75F13B:"/>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b="40338"/>
          <a:stretch/>
        </p:blipFill>
        <p:spPr>
          <a:xfrm>
            <a:off x="0" y="927100"/>
            <a:ext cx="8940800" cy="3975100"/>
          </a:xfrm>
        </p:spPr>
      </p:pic>
    </p:spTree>
    <p:extLst>
      <p:ext uri="{BB962C8B-B14F-4D97-AF65-F5344CB8AC3E}">
        <p14:creationId xmlns:p14="http://schemas.microsoft.com/office/powerpoint/2010/main" val="1528471345"/>
      </p:ext>
    </p:extLst>
  </p:cSld>
  <p:clrMapOvr>
    <a:masterClrMapping/>
  </p:clrMapOvr>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r>
              <a:rPr lang="en-US" altLang="zh-CN"/>
              <a:t>Classification of polyA ESTs</a:t>
            </a:r>
          </a:p>
        </p:txBody>
      </p:sp>
      <p:sp>
        <p:nvSpPr>
          <p:cNvPr id="22531" name="Rectangle 3"/>
          <p:cNvSpPr>
            <a:spLocks noGrp="1" noChangeArrowheads="1"/>
          </p:cNvSpPr>
          <p:nvPr>
            <p:ph type="body" idx="1"/>
          </p:nvPr>
        </p:nvSpPr>
        <p:spPr/>
        <p:txBody>
          <a:bodyPr/>
          <a:lstStyle/>
          <a:p>
            <a:r>
              <a:rPr lang="en-US" altLang="zh-CN" sz="2400"/>
              <a:t>Class I , the 3</a:t>
            </a:r>
            <a:r>
              <a:rPr lang="zh-CN" altLang="en-US" sz="2400">
                <a:latin typeface="Arial"/>
              </a:rPr>
              <a:t>’</a:t>
            </a:r>
            <a:r>
              <a:rPr lang="en-US" altLang="zh-CN" sz="2400"/>
              <a:t> end of the EST falls within or downstream of the 3</a:t>
            </a:r>
            <a:r>
              <a:rPr lang="zh-CN" altLang="en-US" sz="2400">
                <a:latin typeface="Arial"/>
              </a:rPr>
              <a:t>’</a:t>
            </a:r>
            <a:r>
              <a:rPr lang="en-US" altLang="zh-CN" sz="2400"/>
              <a:t> terminal exon of the reference sequence. </a:t>
            </a:r>
          </a:p>
          <a:p>
            <a:r>
              <a:rPr lang="en-US" altLang="zh-CN" sz="2400"/>
              <a:t>Class II, the 3</a:t>
            </a:r>
            <a:r>
              <a:rPr lang="zh-CN" altLang="en-US" sz="2400">
                <a:latin typeface="Arial"/>
              </a:rPr>
              <a:t>’</a:t>
            </a:r>
            <a:r>
              <a:rPr lang="en-US" altLang="zh-CN" sz="2400"/>
              <a:t> end of the EST falls in the intron of the reference sequence and the 3</a:t>
            </a:r>
            <a:r>
              <a:rPr lang="zh-CN" altLang="en-US" sz="2400">
                <a:latin typeface="Arial"/>
              </a:rPr>
              <a:t>’</a:t>
            </a:r>
            <a:r>
              <a:rPr lang="en-US" altLang="zh-CN" sz="2400"/>
              <a:t> terminal exon of the EST overlaps with the internal exon of the reference sequence. </a:t>
            </a:r>
          </a:p>
          <a:p>
            <a:r>
              <a:rPr lang="en-US" altLang="zh-CN" sz="2400"/>
              <a:t>Class III, the 3</a:t>
            </a:r>
            <a:r>
              <a:rPr lang="zh-CN" altLang="en-US" sz="2400">
                <a:latin typeface="Arial"/>
              </a:rPr>
              <a:t>’</a:t>
            </a:r>
            <a:r>
              <a:rPr lang="en-US" altLang="zh-CN" sz="2400"/>
              <a:t> end of the EST falls in the intron of the reference sequence but the 3</a:t>
            </a:r>
            <a:r>
              <a:rPr lang="zh-CN" altLang="en-US" sz="2400">
                <a:latin typeface="Arial"/>
              </a:rPr>
              <a:t>’</a:t>
            </a:r>
            <a:r>
              <a:rPr lang="en-US" altLang="zh-CN" sz="2400"/>
              <a:t> terminal exon of the EST does not overlap with any exon of the reference sequence. </a:t>
            </a:r>
          </a:p>
          <a:p>
            <a:r>
              <a:rPr lang="en-US" altLang="zh-CN" sz="2400"/>
              <a:t>Class IV, the 3</a:t>
            </a:r>
            <a:r>
              <a:rPr lang="zh-CN" altLang="en-US" sz="2400">
                <a:latin typeface="Arial"/>
              </a:rPr>
              <a:t>’</a:t>
            </a:r>
            <a:r>
              <a:rPr lang="en-US" altLang="zh-CN" sz="2400"/>
              <a:t> end of the EST falls in the internal exon of the reference sequence. </a:t>
            </a:r>
          </a:p>
        </p:txBody>
      </p:sp>
    </p:spTree>
    <p:extLst>
      <p:ext uri="{BB962C8B-B14F-4D97-AF65-F5344CB8AC3E}">
        <p14:creationId xmlns:p14="http://schemas.microsoft.com/office/powerpoint/2010/main" val="1845995527"/>
      </p:ext>
    </p:extLst>
  </p:cSld>
  <p:clrMapOvr>
    <a:masterClrMapping/>
  </p:clrMapOvr>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r>
              <a:rPr lang="en-US" altLang="zh-CN"/>
              <a:t>Identification of polyA site</a:t>
            </a:r>
          </a:p>
        </p:txBody>
      </p:sp>
      <p:sp>
        <p:nvSpPr>
          <p:cNvPr id="28675" name="Rectangle 3"/>
          <p:cNvSpPr>
            <a:spLocks noGrp="1" noChangeArrowheads="1"/>
          </p:cNvSpPr>
          <p:nvPr>
            <p:ph type="body" idx="1"/>
          </p:nvPr>
        </p:nvSpPr>
        <p:spPr/>
        <p:txBody>
          <a:bodyPr/>
          <a:lstStyle/>
          <a:p>
            <a:pPr>
              <a:lnSpc>
                <a:spcPct val="90000"/>
              </a:lnSpc>
            </a:pPr>
            <a:r>
              <a:rPr lang="en-US" altLang="zh-CN"/>
              <a:t>The 3</a:t>
            </a:r>
            <a:r>
              <a:rPr lang="zh-CN" altLang="en-US">
                <a:latin typeface="Arial"/>
              </a:rPr>
              <a:t>’</a:t>
            </a:r>
            <a:r>
              <a:rPr lang="en-US" altLang="zh-CN"/>
              <a:t> ends of the polyadenylated transcripts were known to fluctuate within a small distance after the polyA signals. </a:t>
            </a:r>
          </a:p>
          <a:p>
            <a:pPr>
              <a:lnSpc>
                <a:spcPct val="90000"/>
              </a:lnSpc>
            </a:pPr>
            <a:r>
              <a:rPr lang="en-US" altLang="zh-CN"/>
              <a:t>The 3</a:t>
            </a:r>
            <a:r>
              <a:rPr lang="zh-CN" altLang="en-US">
                <a:latin typeface="Arial"/>
              </a:rPr>
              <a:t>’</a:t>
            </a:r>
            <a:r>
              <a:rPr lang="en-US" altLang="zh-CN"/>
              <a:t> ends of the polyA ESTs on the genomic sequence were clustered if they were less than 50 bps apart. </a:t>
            </a:r>
          </a:p>
          <a:p>
            <a:pPr>
              <a:lnSpc>
                <a:spcPct val="90000"/>
              </a:lnSpc>
            </a:pPr>
            <a:r>
              <a:rPr lang="en-US" altLang="zh-CN"/>
              <a:t>The clusters of the 3</a:t>
            </a:r>
            <a:r>
              <a:rPr lang="zh-CN" altLang="en-US">
                <a:latin typeface="Arial"/>
              </a:rPr>
              <a:t>’</a:t>
            </a:r>
            <a:r>
              <a:rPr lang="en-US" altLang="zh-CN"/>
              <a:t> ends of polyA ESTs were identified as the polyA sites.</a:t>
            </a:r>
          </a:p>
        </p:txBody>
      </p:sp>
    </p:spTree>
    <p:extLst>
      <p:ext uri="{BB962C8B-B14F-4D97-AF65-F5344CB8AC3E}">
        <p14:creationId xmlns:p14="http://schemas.microsoft.com/office/powerpoint/2010/main" val="206844429"/>
      </p:ext>
    </p:extLst>
  </p:cSld>
  <p:clrMapOvr>
    <a:masterClrMapping/>
  </p:clrMapOvr>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9698" name="Object 1026"/>
          <p:cNvGraphicFramePr>
            <a:graphicFrameLocks noChangeAspect="1"/>
          </p:cNvGraphicFramePr>
          <p:nvPr/>
        </p:nvGraphicFramePr>
        <p:xfrm>
          <a:off x="1219200" y="3657600"/>
          <a:ext cx="5791200" cy="1219200"/>
        </p:xfrm>
        <a:graphic>
          <a:graphicData uri="http://schemas.openxmlformats.org/presentationml/2006/ole">
            <mc:AlternateContent xmlns:mc="http://schemas.openxmlformats.org/markup-compatibility/2006">
              <mc:Choice xmlns:v="urn:schemas-microsoft-com:vml" Requires="v">
                <p:oleObj spid="_x0000_s242693" name="Document" r:id="rId3" imgW="5489448" imgH="1030224" progId="Word.Document.8">
                  <p:embed/>
                </p:oleObj>
              </mc:Choice>
              <mc:Fallback>
                <p:oleObj name="Document" r:id="rId3" imgW="5489448" imgH="1030224" progId="Word.Document.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9200" y="3657600"/>
                        <a:ext cx="5791200" cy="1219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29699" name="Object 1027"/>
          <p:cNvGraphicFramePr>
            <a:graphicFrameLocks noChangeAspect="1"/>
          </p:cNvGraphicFramePr>
          <p:nvPr/>
        </p:nvGraphicFramePr>
        <p:xfrm>
          <a:off x="1219200" y="1524000"/>
          <a:ext cx="5795963" cy="1371600"/>
        </p:xfrm>
        <a:graphic>
          <a:graphicData uri="http://schemas.openxmlformats.org/presentationml/2006/ole">
            <mc:AlternateContent xmlns:mc="http://schemas.openxmlformats.org/markup-compatibility/2006">
              <mc:Choice xmlns:v="urn:schemas-microsoft-com:vml" Requires="v">
                <p:oleObj spid="_x0000_s242694" name="文档" r:id="rId5" imgW="5489448" imgH="1030224" progId="Word.Document.8">
                  <p:embed/>
                </p:oleObj>
              </mc:Choice>
              <mc:Fallback>
                <p:oleObj name="文档" r:id="rId5" imgW="5489448" imgH="1030224" progId="Word.Document.8">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19200" y="1524000"/>
                        <a:ext cx="5795963" cy="1371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spTree>
    <p:extLst>
      <p:ext uri="{BB962C8B-B14F-4D97-AF65-F5344CB8AC3E}">
        <p14:creationId xmlns:p14="http://schemas.microsoft.com/office/powerpoint/2010/main" val="3090813307"/>
      </p:ext>
    </p:extLst>
  </p:cSld>
  <p:clrMapOvr>
    <a:masterClrMapping/>
  </p:clrMapOvr>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602" name="Object 2"/>
          <p:cNvGraphicFramePr>
            <a:graphicFrameLocks noChangeAspect="1"/>
          </p:cNvGraphicFramePr>
          <p:nvPr/>
        </p:nvGraphicFramePr>
        <p:xfrm>
          <a:off x="762000" y="1600200"/>
          <a:ext cx="7010400" cy="1905000"/>
        </p:xfrm>
        <a:graphic>
          <a:graphicData uri="http://schemas.openxmlformats.org/presentationml/2006/ole">
            <mc:AlternateContent xmlns:mc="http://schemas.openxmlformats.org/markup-compatibility/2006">
              <mc:Choice xmlns:v="urn:schemas-microsoft-com:vml" Requires="v">
                <p:oleObj spid="_x0000_s243715" name="文档" r:id="rId4" imgW="5748528" imgH="1438656" progId="Word.Document.8">
                  <p:embed/>
                </p:oleObj>
              </mc:Choice>
              <mc:Fallback>
                <p:oleObj name="文档" r:id="rId4" imgW="5748528" imgH="1438656" progId="Word.Document.8">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2000" y="1600200"/>
                        <a:ext cx="7010400" cy="1905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25603" name="Rectangle 3"/>
          <p:cNvSpPr>
            <a:spLocks noChangeArrowheads="1"/>
          </p:cNvSpPr>
          <p:nvPr/>
        </p:nvSpPr>
        <p:spPr bwMode="auto">
          <a:xfrm>
            <a:off x="533400" y="3886200"/>
            <a:ext cx="7772400" cy="1311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r>
              <a:rPr lang="en-US" altLang="zh-CN" sz="2000">
                <a:latin typeface="Times New Roman" charset="0"/>
              </a:rPr>
              <a:t>Table 3. The abundance of transcription units in human, mouse, and rat.</a:t>
            </a:r>
          </a:p>
          <a:p>
            <a:r>
              <a:rPr lang="en-US" altLang="zh-CN" sz="2000">
                <a:latin typeface="Times New Roman" charset="0"/>
              </a:rPr>
              <a:t> The percentages of alternative polyadenylation are calculated relative to</a:t>
            </a:r>
          </a:p>
          <a:p>
            <a:r>
              <a:rPr lang="en-US" altLang="zh-CN" sz="2000">
                <a:latin typeface="Times New Roman" charset="0"/>
              </a:rPr>
              <a:t> the polyadenylated transcription units.</a:t>
            </a:r>
          </a:p>
          <a:p>
            <a:endParaRPr lang="zh-CN" altLang="en-US" sz="2000"/>
          </a:p>
        </p:txBody>
      </p:sp>
    </p:spTree>
    <p:extLst>
      <p:ext uri="{BB962C8B-B14F-4D97-AF65-F5344CB8AC3E}">
        <p14:creationId xmlns:p14="http://schemas.microsoft.com/office/powerpoint/2010/main" val="3723823575"/>
      </p:ext>
    </p:extLst>
  </p:cSld>
  <p:clrMapOvr>
    <a:masterClrMapping/>
  </p:clrMapOvr>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r>
              <a:rPr lang="en-US" altLang="zh-CN"/>
              <a:t>Tandem polyA sites</a:t>
            </a:r>
          </a:p>
        </p:txBody>
      </p:sp>
      <p:sp>
        <p:nvSpPr>
          <p:cNvPr id="30723" name="Rectangle 3"/>
          <p:cNvSpPr>
            <a:spLocks noGrp="1" noChangeArrowheads="1"/>
          </p:cNvSpPr>
          <p:nvPr>
            <p:ph type="body" idx="1"/>
          </p:nvPr>
        </p:nvSpPr>
        <p:spPr/>
        <p:txBody>
          <a:bodyPr/>
          <a:lstStyle/>
          <a:p>
            <a:pPr>
              <a:lnSpc>
                <a:spcPct val="90000"/>
              </a:lnSpc>
            </a:pPr>
            <a:r>
              <a:rPr lang="en-US" altLang="zh-CN">
                <a:latin typeface="Times New Roman" charset="0"/>
              </a:rPr>
              <a:t>Rhodopsin has tandem polyA sites. We found five (human), six (mouse), and four (rat) class I polyA sites in rhodopsin. All of them are downstream of the stop codon of the reference sequence. Transcripts using these polyA sites have different 3</a:t>
            </a:r>
            <a:r>
              <a:rPr lang="zh-CN" altLang="en-US">
                <a:latin typeface="Arial"/>
              </a:rPr>
              <a:t>’</a:t>
            </a:r>
            <a:r>
              <a:rPr lang="en-US" altLang="zh-CN">
                <a:latin typeface="Times New Roman" charset="0"/>
              </a:rPr>
              <a:t> UTRs but encode the same protein. Three of the polyA sites are highly conserved across human, mouse, and rat. </a:t>
            </a:r>
          </a:p>
        </p:txBody>
      </p:sp>
    </p:spTree>
    <p:extLst>
      <p:ext uri="{BB962C8B-B14F-4D97-AF65-F5344CB8AC3E}">
        <p14:creationId xmlns:p14="http://schemas.microsoft.com/office/powerpoint/2010/main" val="10293811"/>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Shotgun sequencing</a:t>
            </a:r>
            <a:endParaRPr kumimoji="1" lang="zh-CN" altLang="en-US" dirty="0"/>
          </a:p>
        </p:txBody>
      </p:sp>
      <p:pic>
        <p:nvPicPr>
          <p:cNvPr id="4" name="内容占位符 3" descr="2-4.jpg"/>
          <p:cNvPicPr>
            <a:picLocks noGrp="1" noChangeAspect="1"/>
          </p:cNvPicPr>
          <p:nvPr>
            <p:ph idx="1"/>
          </p:nvPr>
        </p:nvPicPr>
        <p:blipFill>
          <a:blip r:embed="rId2">
            <a:extLst>
              <a:ext uri="{28A0092B-C50C-407E-A947-70E740481C1C}">
                <a14:useLocalDpi xmlns:a14="http://schemas.microsoft.com/office/drawing/2010/main" val="0"/>
              </a:ext>
            </a:extLst>
          </a:blip>
          <a:srcRect l="-1930" r="-1930"/>
          <a:stretch>
            <a:fillRect/>
          </a:stretch>
        </p:blipFill>
        <p:spPr/>
      </p:pic>
    </p:spTree>
    <p:extLst>
      <p:ext uri="{BB962C8B-B14F-4D97-AF65-F5344CB8AC3E}">
        <p14:creationId xmlns:p14="http://schemas.microsoft.com/office/powerpoint/2010/main" val="3570039972"/>
      </p:ext>
    </p:extLst>
  </p:cSld>
  <p:clrMapOvr>
    <a:masterClrMapping/>
  </p:clrMapOvr>
  <p:timing>
    <p:tnLst>
      <p:par>
        <p:cTn xmlns:p14="http://schemas.microsoft.com/office/powerpoint/2010/mai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5299" name="Object 3"/>
          <p:cNvGraphicFramePr>
            <a:graphicFrameLocks noChangeAspect="1"/>
          </p:cNvGraphicFramePr>
          <p:nvPr>
            <p:ph type="body" idx="1"/>
          </p:nvPr>
        </p:nvGraphicFramePr>
        <p:xfrm>
          <a:off x="304800" y="838200"/>
          <a:ext cx="8153400" cy="5105400"/>
        </p:xfrm>
        <a:graphic>
          <a:graphicData uri="http://schemas.openxmlformats.org/presentationml/2006/ole">
            <mc:AlternateContent xmlns:mc="http://schemas.openxmlformats.org/markup-compatibility/2006">
              <mc:Choice xmlns:v="urn:schemas-microsoft-com:vml" Requires="v">
                <p:oleObj spid="_x0000_s246787" name="文档" r:id="rId4" imgW="5678424" imgH="2517648" progId="Word.Document.8">
                  <p:embed/>
                </p:oleObj>
              </mc:Choice>
              <mc:Fallback>
                <p:oleObj name="文档" r:id="rId4" imgW="5678424" imgH="2517648" progId="Word.Document.8">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4800" y="838200"/>
                        <a:ext cx="8153400" cy="5105400"/>
                      </a:xfrm>
                      <a:prstGeom prst="rect">
                        <a:avLst/>
                      </a:prstGeom>
                    </p:spPr>
                  </p:pic>
                </p:oleObj>
              </mc:Fallback>
            </mc:AlternateContent>
          </a:graphicData>
        </a:graphic>
      </p:graphicFrame>
    </p:spTree>
    <p:extLst>
      <p:ext uri="{BB962C8B-B14F-4D97-AF65-F5344CB8AC3E}">
        <p14:creationId xmlns:p14="http://schemas.microsoft.com/office/powerpoint/2010/main" val="4111318735"/>
      </p:ext>
    </p:extLst>
  </p:cSld>
  <p:clrMapOvr>
    <a:masterClrMapping/>
  </p:clrMapOvr>
  <p:timing>
    <p:tnLst>
      <p:par>
        <p:cTn xmlns:p14="http://schemas.microsoft.com/office/powerpoint/2010/mai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r>
              <a:rPr lang="en-US" altLang="zh-CN">
                <a:latin typeface="Times New Roman" charset="0"/>
              </a:rPr>
              <a:t>Composite exon</a:t>
            </a:r>
          </a:p>
        </p:txBody>
      </p:sp>
      <p:sp>
        <p:nvSpPr>
          <p:cNvPr id="31747" name="Rectangle 3"/>
          <p:cNvSpPr>
            <a:spLocks noGrp="1" noChangeArrowheads="1"/>
          </p:cNvSpPr>
          <p:nvPr>
            <p:ph type="body" idx="1"/>
          </p:nvPr>
        </p:nvSpPr>
        <p:spPr/>
        <p:txBody>
          <a:bodyPr/>
          <a:lstStyle/>
          <a:p>
            <a:r>
              <a:rPr lang="en-US" altLang="zh-CN" sz="2800">
                <a:latin typeface="Times New Roman" charset="0"/>
              </a:rPr>
              <a:t>Lamin A/C has a composite exon. Two polyA sites are present in human, mouse, and rat. When the transcript uses the promoter-distal polyA site in exon 12, it gives rise to Lamin A mRNA. </a:t>
            </a:r>
          </a:p>
          <a:p>
            <a:r>
              <a:rPr lang="en-US" altLang="zh-CN" sz="2800">
                <a:latin typeface="Times New Roman" charset="0"/>
              </a:rPr>
              <a:t>When the transcript uses the promoter-proximal polyA site hidden in the intron of Lamin A mRNA between exon 10 and 11, it gives rise to Lamin C mRNA. When translated into proteins, Lamin A has a different C-terminal domain from Lamin C. </a:t>
            </a:r>
          </a:p>
        </p:txBody>
      </p:sp>
    </p:spTree>
    <p:extLst>
      <p:ext uri="{BB962C8B-B14F-4D97-AF65-F5344CB8AC3E}">
        <p14:creationId xmlns:p14="http://schemas.microsoft.com/office/powerpoint/2010/main" val="1753882960"/>
      </p:ext>
    </p:extLst>
  </p:cSld>
  <p:clrMapOvr>
    <a:masterClrMapping/>
  </p:clrMapOvr>
  <p:timing>
    <p:tnLst>
      <p:par>
        <p:cTn xmlns:p14="http://schemas.microsoft.com/office/powerpoint/2010/mai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1" name="Rectangle 3"/>
          <p:cNvSpPr>
            <a:spLocks noGrp="1" noChangeArrowheads="1"/>
          </p:cNvSpPr>
          <p:nvPr>
            <p:ph type="body" idx="1"/>
          </p:nvPr>
        </p:nvSpPr>
        <p:spPr>
          <a:xfrm>
            <a:off x="457200" y="1219200"/>
            <a:ext cx="7772400" cy="4114800"/>
          </a:xfrm>
        </p:spPr>
        <p:txBody>
          <a:bodyPr/>
          <a:lstStyle/>
          <a:p>
            <a:r>
              <a:rPr lang="en-US" altLang="zh-CN" sz="2800">
                <a:latin typeface="Times New Roman" charset="0"/>
              </a:rPr>
              <a:t>Lamin A has a CaaX box (C, cysteine; a, aliphatic; X, any amino acid) in the C-terminal domain. Isoprenylation of the cysteine residue of the CaaX box is essential for lamin attachment to the inner nuclear membrane. </a:t>
            </a:r>
          </a:p>
          <a:p>
            <a:r>
              <a:rPr lang="en-US" altLang="zh-CN" sz="2800">
                <a:latin typeface="Times New Roman" charset="0"/>
              </a:rPr>
              <a:t>Lamin C lacks the CaaX box and requires the presence of other lamins for nuclear envelope attachment. </a:t>
            </a:r>
            <a:endParaRPr lang="en-US" altLang="zh-CN" sz="2800"/>
          </a:p>
        </p:txBody>
      </p:sp>
    </p:spTree>
    <p:extLst>
      <p:ext uri="{BB962C8B-B14F-4D97-AF65-F5344CB8AC3E}">
        <p14:creationId xmlns:p14="http://schemas.microsoft.com/office/powerpoint/2010/main" val="2573510436"/>
      </p:ext>
    </p:extLst>
  </p:cSld>
  <p:clrMapOvr>
    <a:masterClrMapping/>
  </p:clrMapOvr>
  <p:timing>
    <p:tnLst>
      <p:par>
        <p:cTn xmlns:p14="http://schemas.microsoft.com/office/powerpoint/2010/mai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5" name="Line 7"/>
          <p:cNvSpPr>
            <a:spLocks noChangeShapeType="1"/>
          </p:cNvSpPr>
          <p:nvPr/>
        </p:nvSpPr>
        <p:spPr bwMode="auto">
          <a:xfrm>
            <a:off x="1905000" y="2228850"/>
            <a:ext cx="468630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376" name="AutoShape 8"/>
          <p:cNvSpPr>
            <a:spLocks noChangeArrowheads="1"/>
          </p:cNvSpPr>
          <p:nvPr/>
        </p:nvSpPr>
        <p:spPr bwMode="auto">
          <a:xfrm>
            <a:off x="2019300" y="2139950"/>
            <a:ext cx="114300" cy="114300"/>
          </a:xfrm>
          <a:prstGeom prst="flowChartExtract">
            <a:avLst/>
          </a:prstGeom>
          <a:solidFill>
            <a:srgbClr val="FFFFFF"/>
          </a:solidFill>
          <a:ln w="9525">
            <a:solidFill>
              <a:srgbClr val="000000"/>
            </a:solidFill>
            <a:miter lim="800000"/>
            <a:headEnd/>
            <a:tailEnd/>
          </a:ln>
        </p:spPr>
        <p:txBody>
          <a:bodyPr/>
          <a:lstStyle/>
          <a:p>
            <a:endParaRPr lang="zh-CN" altLang="en-US"/>
          </a:p>
        </p:txBody>
      </p:sp>
      <p:sp>
        <p:nvSpPr>
          <p:cNvPr id="58377" name="AutoShape 9"/>
          <p:cNvSpPr>
            <a:spLocks noChangeArrowheads="1"/>
          </p:cNvSpPr>
          <p:nvPr/>
        </p:nvSpPr>
        <p:spPr bwMode="auto">
          <a:xfrm>
            <a:off x="2819400" y="2139950"/>
            <a:ext cx="114300" cy="114300"/>
          </a:xfrm>
          <a:prstGeom prst="flowChartExtract">
            <a:avLst/>
          </a:prstGeom>
          <a:solidFill>
            <a:srgbClr val="FFFFFF"/>
          </a:solidFill>
          <a:ln w="9525">
            <a:solidFill>
              <a:srgbClr val="000000"/>
            </a:solidFill>
            <a:miter lim="800000"/>
            <a:headEnd/>
            <a:tailEnd/>
          </a:ln>
        </p:spPr>
        <p:txBody>
          <a:bodyPr/>
          <a:lstStyle/>
          <a:p>
            <a:endParaRPr lang="zh-CN" altLang="en-US"/>
          </a:p>
        </p:txBody>
      </p:sp>
      <p:sp>
        <p:nvSpPr>
          <p:cNvPr id="58378" name="AutoShape 10"/>
          <p:cNvSpPr>
            <a:spLocks noChangeArrowheads="1"/>
          </p:cNvSpPr>
          <p:nvPr/>
        </p:nvSpPr>
        <p:spPr bwMode="auto">
          <a:xfrm>
            <a:off x="4191000" y="2139950"/>
            <a:ext cx="114300" cy="114300"/>
          </a:xfrm>
          <a:prstGeom prst="flowChartExtract">
            <a:avLst/>
          </a:prstGeom>
          <a:solidFill>
            <a:srgbClr val="FFFFFF"/>
          </a:solidFill>
          <a:ln w="9525">
            <a:solidFill>
              <a:srgbClr val="000000"/>
            </a:solidFill>
            <a:miter lim="800000"/>
            <a:headEnd/>
            <a:tailEnd/>
          </a:ln>
        </p:spPr>
        <p:txBody>
          <a:bodyPr/>
          <a:lstStyle/>
          <a:p>
            <a:endParaRPr lang="zh-CN" altLang="en-US"/>
          </a:p>
        </p:txBody>
      </p:sp>
      <p:sp>
        <p:nvSpPr>
          <p:cNvPr id="58379" name="AutoShape 11"/>
          <p:cNvSpPr>
            <a:spLocks noChangeArrowheads="1"/>
          </p:cNvSpPr>
          <p:nvPr/>
        </p:nvSpPr>
        <p:spPr bwMode="auto">
          <a:xfrm>
            <a:off x="5334000" y="2139950"/>
            <a:ext cx="114300" cy="114300"/>
          </a:xfrm>
          <a:prstGeom prst="flowChartExtract">
            <a:avLst/>
          </a:prstGeom>
          <a:solidFill>
            <a:srgbClr val="FFFFFF"/>
          </a:solidFill>
          <a:ln w="9525">
            <a:solidFill>
              <a:srgbClr val="000000"/>
            </a:solidFill>
            <a:miter lim="800000"/>
            <a:headEnd/>
            <a:tailEnd/>
          </a:ln>
        </p:spPr>
        <p:txBody>
          <a:bodyPr/>
          <a:lstStyle/>
          <a:p>
            <a:endParaRPr lang="zh-CN" altLang="en-US"/>
          </a:p>
        </p:txBody>
      </p:sp>
      <p:sp>
        <p:nvSpPr>
          <p:cNvPr id="58380" name="AutoShape 12"/>
          <p:cNvSpPr>
            <a:spLocks noChangeArrowheads="1"/>
          </p:cNvSpPr>
          <p:nvPr/>
        </p:nvSpPr>
        <p:spPr bwMode="auto">
          <a:xfrm>
            <a:off x="2362200" y="2139950"/>
            <a:ext cx="114300" cy="114300"/>
          </a:xfrm>
          <a:prstGeom prst="flowChartMerge">
            <a:avLst/>
          </a:prstGeom>
          <a:solidFill>
            <a:srgbClr val="FFFFFF"/>
          </a:solidFill>
          <a:ln w="9525">
            <a:solidFill>
              <a:srgbClr val="000000"/>
            </a:solidFill>
            <a:miter lim="800000"/>
            <a:headEnd/>
            <a:tailEnd/>
          </a:ln>
        </p:spPr>
        <p:txBody>
          <a:bodyPr/>
          <a:lstStyle/>
          <a:p>
            <a:endParaRPr lang="zh-CN" altLang="en-US"/>
          </a:p>
        </p:txBody>
      </p:sp>
      <p:sp>
        <p:nvSpPr>
          <p:cNvPr id="58381" name="AutoShape 13"/>
          <p:cNvSpPr>
            <a:spLocks noChangeArrowheads="1"/>
          </p:cNvSpPr>
          <p:nvPr/>
        </p:nvSpPr>
        <p:spPr bwMode="auto">
          <a:xfrm>
            <a:off x="3276600" y="2139950"/>
            <a:ext cx="114300" cy="114300"/>
          </a:xfrm>
          <a:prstGeom prst="flowChartMerge">
            <a:avLst/>
          </a:prstGeom>
          <a:solidFill>
            <a:srgbClr val="FFFFFF"/>
          </a:solidFill>
          <a:ln w="9525">
            <a:solidFill>
              <a:srgbClr val="000000"/>
            </a:solidFill>
            <a:miter lim="800000"/>
            <a:headEnd/>
            <a:tailEnd/>
          </a:ln>
        </p:spPr>
        <p:txBody>
          <a:bodyPr/>
          <a:lstStyle/>
          <a:p>
            <a:endParaRPr lang="zh-CN" altLang="en-US"/>
          </a:p>
        </p:txBody>
      </p:sp>
      <p:sp>
        <p:nvSpPr>
          <p:cNvPr id="58382" name="AutoShape 14"/>
          <p:cNvSpPr>
            <a:spLocks noChangeArrowheads="1"/>
          </p:cNvSpPr>
          <p:nvPr/>
        </p:nvSpPr>
        <p:spPr bwMode="auto">
          <a:xfrm>
            <a:off x="4648200" y="2139950"/>
            <a:ext cx="114300" cy="114300"/>
          </a:xfrm>
          <a:prstGeom prst="flowChartMerge">
            <a:avLst/>
          </a:prstGeom>
          <a:solidFill>
            <a:srgbClr val="FFFFFF"/>
          </a:solidFill>
          <a:ln w="9525">
            <a:solidFill>
              <a:srgbClr val="000000"/>
            </a:solidFill>
            <a:miter lim="800000"/>
            <a:headEnd/>
            <a:tailEnd/>
          </a:ln>
        </p:spPr>
        <p:txBody>
          <a:bodyPr/>
          <a:lstStyle/>
          <a:p>
            <a:endParaRPr lang="zh-CN" altLang="en-US"/>
          </a:p>
        </p:txBody>
      </p:sp>
      <p:sp>
        <p:nvSpPr>
          <p:cNvPr id="58383" name="AutoShape 15"/>
          <p:cNvSpPr>
            <a:spLocks noChangeArrowheads="1"/>
          </p:cNvSpPr>
          <p:nvPr/>
        </p:nvSpPr>
        <p:spPr bwMode="auto">
          <a:xfrm>
            <a:off x="5791200" y="2139950"/>
            <a:ext cx="114300" cy="114300"/>
          </a:xfrm>
          <a:prstGeom prst="star5">
            <a:avLst/>
          </a:prstGeom>
          <a:solidFill>
            <a:srgbClr val="FFFFFF"/>
          </a:solidFill>
          <a:ln w="9525">
            <a:solidFill>
              <a:srgbClr val="000000"/>
            </a:solidFill>
            <a:miter lim="800000"/>
            <a:headEnd/>
            <a:tailEnd/>
          </a:ln>
        </p:spPr>
        <p:txBody>
          <a:bodyPr/>
          <a:lstStyle/>
          <a:p>
            <a:endParaRPr lang="zh-CN" altLang="en-US"/>
          </a:p>
        </p:txBody>
      </p:sp>
      <p:sp>
        <p:nvSpPr>
          <p:cNvPr id="58384" name="AutoShape 16"/>
          <p:cNvSpPr>
            <a:spLocks noChangeArrowheads="1"/>
          </p:cNvSpPr>
          <p:nvPr/>
        </p:nvSpPr>
        <p:spPr bwMode="auto">
          <a:xfrm>
            <a:off x="6362700" y="2139950"/>
            <a:ext cx="114300" cy="114300"/>
          </a:xfrm>
          <a:prstGeom prst="star5">
            <a:avLst/>
          </a:prstGeom>
          <a:solidFill>
            <a:srgbClr val="FFFFFF"/>
          </a:solidFill>
          <a:ln w="9525">
            <a:solidFill>
              <a:srgbClr val="000000"/>
            </a:solidFill>
            <a:miter lim="800000"/>
            <a:headEnd/>
            <a:tailEnd/>
          </a:ln>
        </p:spPr>
        <p:txBody>
          <a:bodyPr/>
          <a:lstStyle/>
          <a:p>
            <a:endParaRPr lang="zh-CN" altLang="en-US"/>
          </a:p>
        </p:txBody>
      </p:sp>
      <p:sp>
        <p:nvSpPr>
          <p:cNvPr id="58385" name="Line 17"/>
          <p:cNvSpPr>
            <a:spLocks noChangeShapeType="1"/>
          </p:cNvSpPr>
          <p:nvPr/>
        </p:nvSpPr>
        <p:spPr bwMode="auto">
          <a:xfrm flipH="1">
            <a:off x="1447800" y="2228850"/>
            <a:ext cx="457200" cy="0"/>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386" name="Text Box 18"/>
          <p:cNvSpPr txBox="1">
            <a:spLocks noChangeArrowheads="1"/>
          </p:cNvSpPr>
          <p:nvPr/>
        </p:nvSpPr>
        <p:spPr bwMode="auto">
          <a:xfrm>
            <a:off x="3733800" y="2276475"/>
            <a:ext cx="609600" cy="3968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t>52</a:t>
            </a:r>
          </a:p>
        </p:txBody>
      </p:sp>
      <p:sp>
        <p:nvSpPr>
          <p:cNvPr id="58387" name="Text Box 19"/>
          <p:cNvSpPr txBox="1">
            <a:spLocks noChangeArrowheads="1"/>
          </p:cNvSpPr>
          <p:nvPr/>
        </p:nvSpPr>
        <p:spPr bwMode="auto">
          <a:xfrm>
            <a:off x="5676900" y="2276475"/>
            <a:ext cx="342900" cy="3429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t>8</a:t>
            </a:r>
          </a:p>
        </p:txBody>
      </p:sp>
      <p:sp>
        <p:nvSpPr>
          <p:cNvPr id="58388" name="Text Box 20"/>
          <p:cNvSpPr txBox="1">
            <a:spLocks noChangeArrowheads="1"/>
          </p:cNvSpPr>
          <p:nvPr/>
        </p:nvSpPr>
        <p:spPr bwMode="auto">
          <a:xfrm>
            <a:off x="6248400" y="4518025"/>
            <a:ext cx="342900" cy="2286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t>6</a:t>
            </a:r>
          </a:p>
        </p:txBody>
      </p:sp>
      <p:sp>
        <p:nvSpPr>
          <p:cNvPr id="58389" name="AutoShape 21"/>
          <p:cNvSpPr>
            <a:spLocks noChangeArrowheads="1"/>
          </p:cNvSpPr>
          <p:nvPr/>
        </p:nvSpPr>
        <p:spPr bwMode="auto">
          <a:xfrm>
            <a:off x="5562600" y="2162175"/>
            <a:ext cx="114300" cy="114300"/>
          </a:xfrm>
          <a:custGeom>
            <a:avLst/>
            <a:gdLst>
              <a:gd name="G0" fmla="+- 2700 0 0"/>
              <a:gd name="G1" fmla="*/ G0 2 1"/>
              <a:gd name="G2" fmla="+- 21600 0 G1"/>
              <a:gd name="G3" fmla="*/ G2 G2 1"/>
              <a:gd name="G4" fmla="*/ G0 G0 1"/>
              <a:gd name="G5" fmla="+- G3 0 G4"/>
              <a:gd name="G6" fmla="*/ G5 1 8"/>
              <a:gd name="G7" fmla="sqrt G6"/>
              <a:gd name="G8" fmla="*/ G4 1 8"/>
              <a:gd name="G9" fmla="sqrt G8"/>
              <a:gd name="G10" fmla="+- G7 G9 0"/>
              <a:gd name="G11" fmla="+- G7 0 G9"/>
              <a:gd name="G12" fmla="+- G10 10800 0"/>
              <a:gd name="G13" fmla="+- 10800 0 G10"/>
              <a:gd name="G14" fmla="+- G11 10800 0"/>
              <a:gd name="G15" fmla="+- 10800 0 G11"/>
              <a:gd name="G16" fmla="+- 21600 0 G0"/>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7401" y="15493"/>
                </a:moveTo>
                <a:cubicBezTo>
                  <a:pt x="18376" y="14122"/>
                  <a:pt x="18900" y="12482"/>
                  <a:pt x="18900" y="10800"/>
                </a:cubicBezTo>
                <a:cubicBezTo>
                  <a:pt x="18900" y="6326"/>
                  <a:pt x="15273" y="2700"/>
                  <a:pt x="10800" y="2700"/>
                </a:cubicBezTo>
                <a:cubicBezTo>
                  <a:pt x="9117" y="2699"/>
                  <a:pt x="7477" y="3223"/>
                  <a:pt x="6106" y="4198"/>
                </a:cubicBezTo>
                <a:close/>
                <a:moveTo>
                  <a:pt x="4198" y="6106"/>
                </a:moveTo>
                <a:cubicBezTo>
                  <a:pt x="3223" y="7477"/>
                  <a:pt x="2699" y="9117"/>
                  <a:pt x="2699" y="10799"/>
                </a:cubicBezTo>
                <a:cubicBezTo>
                  <a:pt x="2700" y="15273"/>
                  <a:pt x="6326" y="18900"/>
                  <a:pt x="10800" y="18900"/>
                </a:cubicBezTo>
                <a:cubicBezTo>
                  <a:pt x="12482" y="18900"/>
                  <a:pt x="14122" y="18376"/>
                  <a:pt x="15493" y="17401"/>
                </a:cubicBezTo>
                <a:close/>
              </a:path>
            </a:pathLst>
          </a:custGeom>
          <a:solidFill>
            <a:srgbClr val="FFFFFF"/>
          </a:solidFill>
          <a:ln w="9525">
            <a:solidFill>
              <a:srgbClr val="000000"/>
            </a:solidFill>
            <a:miter lim="800000"/>
            <a:headEnd/>
            <a:tailEnd/>
          </a:ln>
        </p:spPr>
        <p:txBody>
          <a:bodyPr/>
          <a:lstStyle/>
          <a:p>
            <a:endParaRPr lang="zh-CN" altLang="en-US"/>
          </a:p>
        </p:txBody>
      </p:sp>
      <p:sp>
        <p:nvSpPr>
          <p:cNvPr id="58390" name="AutoShape 22"/>
          <p:cNvSpPr>
            <a:spLocks noChangeArrowheads="1"/>
          </p:cNvSpPr>
          <p:nvPr/>
        </p:nvSpPr>
        <p:spPr bwMode="auto">
          <a:xfrm>
            <a:off x="3505200" y="2162175"/>
            <a:ext cx="114300" cy="114300"/>
          </a:xfrm>
          <a:custGeom>
            <a:avLst/>
            <a:gdLst>
              <a:gd name="G0" fmla="+- 2700 0 0"/>
              <a:gd name="G1" fmla="*/ G0 2 1"/>
              <a:gd name="G2" fmla="+- 21600 0 G1"/>
              <a:gd name="G3" fmla="*/ G2 G2 1"/>
              <a:gd name="G4" fmla="*/ G0 G0 1"/>
              <a:gd name="G5" fmla="+- G3 0 G4"/>
              <a:gd name="G6" fmla="*/ G5 1 8"/>
              <a:gd name="G7" fmla="sqrt G6"/>
              <a:gd name="G8" fmla="*/ G4 1 8"/>
              <a:gd name="G9" fmla="sqrt G8"/>
              <a:gd name="G10" fmla="+- G7 G9 0"/>
              <a:gd name="G11" fmla="+- G7 0 G9"/>
              <a:gd name="G12" fmla="+- G10 10800 0"/>
              <a:gd name="G13" fmla="+- 10800 0 G10"/>
              <a:gd name="G14" fmla="+- G11 10800 0"/>
              <a:gd name="G15" fmla="+- 10800 0 G11"/>
              <a:gd name="G16" fmla="+- 21600 0 G0"/>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7401" y="15493"/>
                </a:moveTo>
                <a:cubicBezTo>
                  <a:pt x="18376" y="14122"/>
                  <a:pt x="18900" y="12482"/>
                  <a:pt x="18900" y="10800"/>
                </a:cubicBezTo>
                <a:cubicBezTo>
                  <a:pt x="18900" y="6326"/>
                  <a:pt x="15273" y="2700"/>
                  <a:pt x="10800" y="2700"/>
                </a:cubicBezTo>
                <a:cubicBezTo>
                  <a:pt x="9117" y="2699"/>
                  <a:pt x="7477" y="3223"/>
                  <a:pt x="6106" y="4198"/>
                </a:cubicBezTo>
                <a:close/>
                <a:moveTo>
                  <a:pt x="4198" y="6106"/>
                </a:moveTo>
                <a:cubicBezTo>
                  <a:pt x="3223" y="7477"/>
                  <a:pt x="2699" y="9117"/>
                  <a:pt x="2699" y="10799"/>
                </a:cubicBezTo>
                <a:cubicBezTo>
                  <a:pt x="2700" y="15273"/>
                  <a:pt x="6326" y="18900"/>
                  <a:pt x="10800" y="18900"/>
                </a:cubicBezTo>
                <a:cubicBezTo>
                  <a:pt x="12482" y="18900"/>
                  <a:pt x="14122" y="18376"/>
                  <a:pt x="15493" y="17401"/>
                </a:cubicBezTo>
                <a:close/>
              </a:path>
            </a:pathLst>
          </a:custGeom>
          <a:solidFill>
            <a:srgbClr val="FFFFFF"/>
          </a:solidFill>
          <a:ln w="9525">
            <a:solidFill>
              <a:srgbClr val="000000"/>
            </a:solidFill>
            <a:miter lim="800000"/>
            <a:headEnd/>
            <a:tailEnd/>
          </a:ln>
        </p:spPr>
        <p:txBody>
          <a:bodyPr/>
          <a:lstStyle/>
          <a:p>
            <a:endParaRPr lang="zh-CN" altLang="en-US"/>
          </a:p>
        </p:txBody>
      </p:sp>
      <p:sp>
        <p:nvSpPr>
          <p:cNvPr id="58391" name="Line 23"/>
          <p:cNvSpPr>
            <a:spLocks noChangeShapeType="1"/>
          </p:cNvSpPr>
          <p:nvPr/>
        </p:nvSpPr>
        <p:spPr bwMode="auto">
          <a:xfrm>
            <a:off x="1905000" y="4403725"/>
            <a:ext cx="468630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392" name="AutoShape 24"/>
          <p:cNvSpPr>
            <a:spLocks noChangeArrowheads="1"/>
          </p:cNvSpPr>
          <p:nvPr/>
        </p:nvSpPr>
        <p:spPr bwMode="auto">
          <a:xfrm>
            <a:off x="2019300" y="4314825"/>
            <a:ext cx="114300" cy="114300"/>
          </a:xfrm>
          <a:prstGeom prst="flowChartExtract">
            <a:avLst/>
          </a:prstGeom>
          <a:solidFill>
            <a:srgbClr val="FFFFFF"/>
          </a:solidFill>
          <a:ln w="9525">
            <a:solidFill>
              <a:srgbClr val="000000"/>
            </a:solidFill>
            <a:miter lim="800000"/>
            <a:headEnd/>
            <a:tailEnd/>
          </a:ln>
        </p:spPr>
        <p:txBody>
          <a:bodyPr/>
          <a:lstStyle/>
          <a:p>
            <a:endParaRPr lang="zh-CN" altLang="en-US"/>
          </a:p>
        </p:txBody>
      </p:sp>
      <p:sp>
        <p:nvSpPr>
          <p:cNvPr id="58393" name="AutoShape 25"/>
          <p:cNvSpPr>
            <a:spLocks noChangeArrowheads="1"/>
          </p:cNvSpPr>
          <p:nvPr/>
        </p:nvSpPr>
        <p:spPr bwMode="auto">
          <a:xfrm>
            <a:off x="2819400" y="4314825"/>
            <a:ext cx="114300" cy="114300"/>
          </a:xfrm>
          <a:prstGeom prst="flowChartExtract">
            <a:avLst/>
          </a:prstGeom>
          <a:solidFill>
            <a:srgbClr val="FFFFFF"/>
          </a:solidFill>
          <a:ln w="9525">
            <a:solidFill>
              <a:srgbClr val="000000"/>
            </a:solidFill>
            <a:miter lim="800000"/>
            <a:headEnd/>
            <a:tailEnd/>
          </a:ln>
        </p:spPr>
        <p:txBody>
          <a:bodyPr/>
          <a:lstStyle/>
          <a:p>
            <a:endParaRPr lang="zh-CN" altLang="en-US"/>
          </a:p>
        </p:txBody>
      </p:sp>
      <p:sp>
        <p:nvSpPr>
          <p:cNvPr id="58394" name="AutoShape 26"/>
          <p:cNvSpPr>
            <a:spLocks noChangeArrowheads="1"/>
          </p:cNvSpPr>
          <p:nvPr/>
        </p:nvSpPr>
        <p:spPr bwMode="auto">
          <a:xfrm>
            <a:off x="4191000" y="4314825"/>
            <a:ext cx="114300" cy="114300"/>
          </a:xfrm>
          <a:prstGeom prst="flowChartExtract">
            <a:avLst/>
          </a:prstGeom>
          <a:solidFill>
            <a:srgbClr val="FFFFFF"/>
          </a:solidFill>
          <a:ln w="9525">
            <a:solidFill>
              <a:srgbClr val="000000"/>
            </a:solidFill>
            <a:miter lim="800000"/>
            <a:headEnd/>
            <a:tailEnd/>
          </a:ln>
        </p:spPr>
        <p:txBody>
          <a:bodyPr/>
          <a:lstStyle/>
          <a:p>
            <a:endParaRPr lang="zh-CN" altLang="en-US"/>
          </a:p>
        </p:txBody>
      </p:sp>
      <p:sp>
        <p:nvSpPr>
          <p:cNvPr id="58395" name="AutoShape 27"/>
          <p:cNvSpPr>
            <a:spLocks noChangeArrowheads="1"/>
          </p:cNvSpPr>
          <p:nvPr/>
        </p:nvSpPr>
        <p:spPr bwMode="auto">
          <a:xfrm>
            <a:off x="5334000" y="4314825"/>
            <a:ext cx="114300" cy="114300"/>
          </a:xfrm>
          <a:prstGeom prst="flowChartExtract">
            <a:avLst/>
          </a:prstGeom>
          <a:solidFill>
            <a:srgbClr val="FFFFFF"/>
          </a:solidFill>
          <a:ln w="9525">
            <a:solidFill>
              <a:srgbClr val="000000"/>
            </a:solidFill>
            <a:miter lim="800000"/>
            <a:headEnd/>
            <a:tailEnd/>
          </a:ln>
        </p:spPr>
        <p:txBody>
          <a:bodyPr/>
          <a:lstStyle/>
          <a:p>
            <a:endParaRPr lang="zh-CN" altLang="en-US"/>
          </a:p>
        </p:txBody>
      </p:sp>
      <p:sp>
        <p:nvSpPr>
          <p:cNvPr id="58396" name="AutoShape 28"/>
          <p:cNvSpPr>
            <a:spLocks noChangeArrowheads="1"/>
          </p:cNvSpPr>
          <p:nvPr/>
        </p:nvSpPr>
        <p:spPr bwMode="auto">
          <a:xfrm>
            <a:off x="2362200" y="4314825"/>
            <a:ext cx="114300" cy="114300"/>
          </a:xfrm>
          <a:prstGeom prst="flowChartMerge">
            <a:avLst/>
          </a:prstGeom>
          <a:solidFill>
            <a:srgbClr val="FFFFFF"/>
          </a:solidFill>
          <a:ln w="9525">
            <a:solidFill>
              <a:srgbClr val="000000"/>
            </a:solidFill>
            <a:miter lim="800000"/>
            <a:headEnd/>
            <a:tailEnd/>
          </a:ln>
        </p:spPr>
        <p:txBody>
          <a:bodyPr/>
          <a:lstStyle/>
          <a:p>
            <a:endParaRPr lang="zh-CN" altLang="en-US"/>
          </a:p>
        </p:txBody>
      </p:sp>
      <p:sp>
        <p:nvSpPr>
          <p:cNvPr id="58397" name="AutoShape 29"/>
          <p:cNvSpPr>
            <a:spLocks noChangeArrowheads="1"/>
          </p:cNvSpPr>
          <p:nvPr/>
        </p:nvSpPr>
        <p:spPr bwMode="auto">
          <a:xfrm>
            <a:off x="3276600" y="4314825"/>
            <a:ext cx="114300" cy="114300"/>
          </a:xfrm>
          <a:prstGeom prst="flowChartMerge">
            <a:avLst/>
          </a:prstGeom>
          <a:solidFill>
            <a:srgbClr val="FFFFFF"/>
          </a:solidFill>
          <a:ln w="9525">
            <a:solidFill>
              <a:srgbClr val="000000"/>
            </a:solidFill>
            <a:miter lim="800000"/>
            <a:headEnd/>
            <a:tailEnd/>
          </a:ln>
        </p:spPr>
        <p:txBody>
          <a:bodyPr/>
          <a:lstStyle/>
          <a:p>
            <a:endParaRPr lang="zh-CN" altLang="en-US"/>
          </a:p>
        </p:txBody>
      </p:sp>
      <p:sp>
        <p:nvSpPr>
          <p:cNvPr id="58398" name="AutoShape 30"/>
          <p:cNvSpPr>
            <a:spLocks noChangeArrowheads="1"/>
          </p:cNvSpPr>
          <p:nvPr/>
        </p:nvSpPr>
        <p:spPr bwMode="auto">
          <a:xfrm>
            <a:off x="4648200" y="4314825"/>
            <a:ext cx="114300" cy="114300"/>
          </a:xfrm>
          <a:prstGeom prst="flowChartMerge">
            <a:avLst/>
          </a:prstGeom>
          <a:solidFill>
            <a:srgbClr val="FFFFFF"/>
          </a:solidFill>
          <a:ln w="9525">
            <a:solidFill>
              <a:srgbClr val="000000"/>
            </a:solidFill>
            <a:miter lim="800000"/>
            <a:headEnd/>
            <a:tailEnd/>
          </a:ln>
        </p:spPr>
        <p:txBody>
          <a:bodyPr/>
          <a:lstStyle/>
          <a:p>
            <a:endParaRPr lang="zh-CN" altLang="en-US"/>
          </a:p>
        </p:txBody>
      </p:sp>
      <p:sp>
        <p:nvSpPr>
          <p:cNvPr id="58399" name="AutoShape 31"/>
          <p:cNvSpPr>
            <a:spLocks noChangeArrowheads="1"/>
          </p:cNvSpPr>
          <p:nvPr/>
        </p:nvSpPr>
        <p:spPr bwMode="auto">
          <a:xfrm>
            <a:off x="5791200" y="4314825"/>
            <a:ext cx="114300" cy="114300"/>
          </a:xfrm>
          <a:prstGeom prst="star5">
            <a:avLst/>
          </a:prstGeom>
          <a:solidFill>
            <a:srgbClr val="FFFFFF"/>
          </a:solidFill>
          <a:ln w="9525">
            <a:solidFill>
              <a:srgbClr val="000000"/>
            </a:solidFill>
            <a:miter lim="800000"/>
            <a:headEnd/>
            <a:tailEnd/>
          </a:ln>
        </p:spPr>
        <p:txBody>
          <a:bodyPr/>
          <a:lstStyle/>
          <a:p>
            <a:endParaRPr lang="zh-CN" altLang="en-US"/>
          </a:p>
        </p:txBody>
      </p:sp>
      <p:sp>
        <p:nvSpPr>
          <p:cNvPr id="58400" name="AutoShape 32"/>
          <p:cNvSpPr>
            <a:spLocks noChangeArrowheads="1"/>
          </p:cNvSpPr>
          <p:nvPr/>
        </p:nvSpPr>
        <p:spPr bwMode="auto">
          <a:xfrm>
            <a:off x="6362700" y="4314825"/>
            <a:ext cx="114300" cy="114300"/>
          </a:xfrm>
          <a:prstGeom prst="star5">
            <a:avLst/>
          </a:prstGeom>
          <a:solidFill>
            <a:srgbClr val="FFFFFF"/>
          </a:solidFill>
          <a:ln w="9525">
            <a:solidFill>
              <a:srgbClr val="000000"/>
            </a:solidFill>
            <a:miter lim="800000"/>
            <a:headEnd/>
            <a:tailEnd/>
          </a:ln>
        </p:spPr>
        <p:txBody>
          <a:bodyPr/>
          <a:lstStyle/>
          <a:p>
            <a:endParaRPr lang="zh-CN" altLang="en-US"/>
          </a:p>
        </p:txBody>
      </p:sp>
      <p:sp>
        <p:nvSpPr>
          <p:cNvPr id="58401" name="Line 33"/>
          <p:cNvSpPr>
            <a:spLocks noChangeShapeType="1"/>
          </p:cNvSpPr>
          <p:nvPr/>
        </p:nvSpPr>
        <p:spPr bwMode="auto">
          <a:xfrm flipH="1">
            <a:off x="1447800" y="4403725"/>
            <a:ext cx="457200" cy="0"/>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402" name="Text Box 34"/>
          <p:cNvSpPr txBox="1">
            <a:spLocks noChangeArrowheads="1"/>
          </p:cNvSpPr>
          <p:nvPr/>
        </p:nvSpPr>
        <p:spPr bwMode="auto">
          <a:xfrm>
            <a:off x="3733800" y="4518025"/>
            <a:ext cx="762000" cy="2825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t>14</a:t>
            </a:r>
          </a:p>
        </p:txBody>
      </p:sp>
      <p:sp>
        <p:nvSpPr>
          <p:cNvPr id="58403" name="Text Box 35"/>
          <p:cNvSpPr txBox="1">
            <a:spLocks noChangeArrowheads="1"/>
          </p:cNvSpPr>
          <p:nvPr/>
        </p:nvSpPr>
        <p:spPr bwMode="auto">
          <a:xfrm>
            <a:off x="6248400" y="2276475"/>
            <a:ext cx="914400" cy="390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t>34</a:t>
            </a:r>
          </a:p>
        </p:txBody>
      </p:sp>
      <p:sp>
        <p:nvSpPr>
          <p:cNvPr id="58404" name="AutoShape 36"/>
          <p:cNvSpPr>
            <a:spLocks noChangeArrowheads="1"/>
          </p:cNvSpPr>
          <p:nvPr/>
        </p:nvSpPr>
        <p:spPr bwMode="auto">
          <a:xfrm>
            <a:off x="5562600" y="4338638"/>
            <a:ext cx="114300" cy="114300"/>
          </a:xfrm>
          <a:custGeom>
            <a:avLst/>
            <a:gdLst>
              <a:gd name="G0" fmla="+- 2700 0 0"/>
              <a:gd name="G1" fmla="*/ G0 2 1"/>
              <a:gd name="G2" fmla="+- 21600 0 G1"/>
              <a:gd name="G3" fmla="*/ G2 G2 1"/>
              <a:gd name="G4" fmla="*/ G0 G0 1"/>
              <a:gd name="G5" fmla="+- G3 0 G4"/>
              <a:gd name="G6" fmla="*/ G5 1 8"/>
              <a:gd name="G7" fmla="sqrt G6"/>
              <a:gd name="G8" fmla="*/ G4 1 8"/>
              <a:gd name="G9" fmla="sqrt G8"/>
              <a:gd name="G10" fmla="+- G7 G9 0"/>
              <a:gd name="G11" fmla="+- G7 0 G9"/>
              <a:gd name="G12" fmla="+- G10 10800 0"/>
              <a:gd name="G13" fmla="+- 10800 0 G10"/>
              <a:gd name="G14" fmla="+- G11 10800 0"/>
              <a:gd name="G15" fmla="+- 10800 0 G11"/>
              <a:gd name="G16" fmla="+- 21600 0 G0"/>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7401" y="15493"/>
                </a:moveTo>
                <a:cubicBezTo>
                  <a:pt x="18376" y="14122"/>
                  <a:pt x="18900" y="12482"/>
                  <a:pt x="18900" y="10800"/>
                </a:cubicBezTo>
                <a:cubicBezTo>
                  <a:pt x="18900" y="6326"/>
                  <a:pt x="15273" y="2700"/>
                  <a:pt x="10800" y="2700"/>
                </a:cubicBezTo>
                <a:cubicBezTo>
                  <a:pt x="9117" y="2699"/>
                  <a:pt x="7477" y="3223"/>
                  <a:pt x="6106" y="4198"/>
                </a:cubicBezTo>
                <a:close/>
                <a:moveTo>
                  <a:pt x="4198" y="6106"/>
                </a:moveTo>
                <a:cubicBezTo>
                  <a:pt x="3223" y="7477"/>
                  <a:pt x="2699" y="9117"/>
                  <a:pt x="2699" y="10799"/>
                </a:cubicBezTo>
                <a:cubicBezTo>
                  <a:pt x="2700" y="15273"/>
                  <a:pt x="6326" y="18900"/>
                  <a:pt x="10800" y="18900"/>
                </a:cubicBezTo>
                <a:cubicBezTo>
                  <a:pt x="12482" y="18900"/>
                  <a:pt x="14122" y="18376"/>
                  <a:pt x="15493" y="17401"/>
                </a:cubicBezTo>
                <a:close/>
              </a:path>
            </a:pathLst>
          </a:custGeom>
          <a:solidFill>
            <a:srgbClr val="FFFFFF"/>
          </a:solidFill>
          <a:ln w="9525">
            <a:solidFill>
              <a:srgbClr val="000000"/>
            </a:solidFill>
            <a:miter lim="800000"/>
            <a:headEnd/>
            <a:tailEnd/>
          </a:ln>
        </p:spPr>
        <p:txBody>
          <a:bodyPr/>
          <a:lstStyle/>
          <a:p>
            <a:endParaRPr lang="zh-CN" altLang="en-US"/>
          </a:p>
        </p:txBody>
      </p:sp>
      <p:sp>
        <p:nvSpPr>
          <p:cNvPr id="58405" name="AutoShape 37"/>
          <p:cNvSpPr>
            <a:spLocks noChangeArrowheads="1"/>
          </p:cNvSpPr>
          <p:nvPr/>
        </p:nvSpPr>
        <p:spPr bwMode="auto">
          <a:xfrm>
            <a:off x="3505200" y="4338638"/>
            <a:ext cx="114300" cy="114300"/>
          </a:xfrm>
          <a:custGeom>
            <a:avLst/>
            <a:gdLst>
              <a:gd name="G0" fmla="+- 2700 0 0"/>
              <a:gd name="G1" fmla="*/ G0 2 1"/>
              <a:gd name="G2" fmla="+- 21600 0 G1"/>
              <a:gd name="G3" fmla="*/ G2 G2 1"/>
              <a:gd name="G4" fmla="*/ G0 G0 1"/>
              <a:gd name="G5" fmla="+- G3 0 G4"/>
              <a:gd name="G6" fmla="*/ G5 1 8"/>
              <a:gd name="G7" fmla="sqrt G6"/>
              <a:gd name="G8" fmla="*/ G4 1 8"/>
              <a:gd name="G9" fmla="sqrt G8"/>
              <a:gd name="G10" fmla="+- G7 G9 0"/>
              <a:gd name="G11" fmla="+- G7 0 G9"/>
              <a:gd name="G12" fmla="+- G10 10800 0"/>
              <a:gd name="G13" fmla="+- 10800 0 G10"/>
              <a:gd name="G14" fmla="+- G11 10800 0"/>
              <a:gd name="G15" fmla="+- 10800 0 G11"/>
              <a:gd name="G16" fmla="+- 21600 0 G0"/>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7401" y="15493"/>
                </a:moveTo>
                <a:cubicBezTo>
                  <a:pt x="18376" y="14122"/>
                  <a:pt x="18900" y="12482"/>
                  <a:pt x="18900" y="10800"/>
                </a:cubicBezTo>
                <a:cubicBezTo>
                  <a:pt x="18900" y="6326"/>
                  <a:pt x="15273" y="2700"/>
                  <a:pt x="10800" y="2700"/>
                </a:cubicBezTo>
                <a:cubicBezTo>
                  <a:pt x="9117" y="2699"/>
                  <a:pt x="7477" y="3223"/>
                  <a:pt x="6106" y="4198"/>
                </a:cubicBezTo>
                <a:close/>
                <a:moveTo>
                  <a:pt x="4198" y="6106"/>
                </a:moveTo>
                <a:cubicBezTo>
                  <a:pt x="3223" y="7477"/>
                  <a:pt x="2699" y="9117"/>
                  <a:pt x="2699" y="10799"/>
                </a:cubicBezTo>
                <a:cubicBezTo>
                  <a:pt x="2700" y="15273"/>
                  <a:pt x="6326" y="18900"/>
                  <a:pt x="10800" y="18900"/>
                </a:cubicBezTo>
                <a:cubicBezTo>
                  <a:pt x="12482" y="18900"/>
                  <a:pt x="14122" y="18376"/>
                  <a:pt x="15493" y="17401"/>
                </a:cubicBezTo>
                <a:close/>
              </a:path>
            </a:pathLst>
          </a:custGeom>
          <a:solidFill>
            <a:srgbClr val="FFFFFF"/>
          </a:solidFill>
          <a:ln w="9525">
            <a:solidFill>
              <a:srgbClr val="000000"/>
            </a:solidFill>
            <a:miter lim="800000"/>
            <a:headEnd/>
            <a:tailEnd/>
          </a:ln>
        </p:spPr>
        <p:txBody>
          <a:bodyPr/>
          <a:lstStyle/>
          <a:p>
            <a:endParaRPr lang="zh-CN" altLang="en-US"/>
          </a:p>
        </p:txBody>
      </p:sp>
      <p:sp>
        <p:nvSpPr>
          <p:cNvPr id="58406" name="Line 38"/>
          <p:cNvSpPr>
            <a:spLocks noChangeShapeType="1"/>
          </p:cNvSpPr>
          <p:nvPr/>
        </p:nvSpPr>
        <p:spPr bwMode="auto">
          <a:xfrm>
            <a:off x="1905000" y="3365500"/>
            <a:ext cx="468630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407" name="AutoShape 39"/>
          <p:cNvSpPr>
            <a:spLocks noChangeArrowheads="1"/>
          </p:cNvSpPr>
          <p:nvPr/>
        </p:nvSpPr>
        <p:spPr bwMode="auto">
          <a:xfrm>
            <a:off x="2019300" y="3276600"/>
            <a:ext cx="114300" cy="114300"/>
          </a:xfrm>
          <a:prstGeom prst="flowChartExtract">
            <a:avLst/>
          </a:prstGeom>
          <a:solidFill>
            <a:srgbClr val="FFFFFF"/>
          </a:solidFill>
          <a:ln w="9525">
            <a:solidFill>
              <a:srgbClr val="000000"/>
            </a:solidFill>
            <a:miter lim="800000"/>
            <a:headEnd/>
            <a:tailEnd/>
          </a:ln>
        </p:spPr>
        <p:txBody>
          <a:bodyPr/>
          <a:lstStyle/>
          <a:p>
            <a:endParaRPr lang="zh-CN" altLang="en-US"/>
          </a:p>
        </p:txBody>
      </p:sp>
      <p:sp>
        <p:nvSpPr>
          <p:cNvPr id="58408" name="AutoShape 40"/>
          <p:cNvSpPr>
            <a:spLocks noChangeArrowheads="1"/>
          </p:cNvSpPr>
          <p:nvPr/>
        </p:nvSpPr>
        <p:spPr bwMode="auto">
          <a:xfrm>
            <a:off x="2819400" y="3276600"/>
            <a:ext cx="114300" cy="114300"/>
          </a:xfrm>
          <a:prstGeom prst="flowChartExtract">
            <a:avLst/>
          </a:prstGeom>
          <a:solidFill>
            <a:srgbClr val="FFFFFF"/>
          </a:solidFill>
          <a:ln w="9525">
            <a:solidFill>
              <a:srgbClr val="000000"/>
            </a:solidFill>
            <a:miter lim="800000"/>
            <a:headEnd/>
            <a:tailEnd/>
          </a:ln>
        </p:spPr>
        <p:txBody>
          <a:bodyPr/>
          <a:lstStyle/>
          <a:p>
            <a:endParaRPr lang="zh-CN" altLang="en-US"/>
          </a:p>
        </p:txBody>
      </p:sp>
      <p:sp>
        <p:nvSpPr>
          <p:cNvPr id="58409" name="AutoShape 41"/>
          <p:cNvSpPr>
            <a:spLocks noChangeArrowheads="1"/>
          </p:cNvSpPr>
          <p:nvPr/>
        </p:nvSpPr>
        <p:spPr bwMode="auto">
          <a:xfrm>
            <a:off x="4191000" y="3276600"/>
            <a:ext cx="114300" cy="114300"/>
          </a:xfrm>
          <a:prstGeom prst="flowChartExtract">
            <a:avLst/>
          </a:prstGeom>
          <a:solidFill>
            <a:srgbClr val="FFFFFF"/>
          </a:solidFill>
          <a:ln w="9525">
            <a:solidFill>
              <a:srgbClr val="000000"/>
            </a:solidFill>
            <a:miter lim="800000"/>
            <a:headEnd/>
            <a:tailEnd/>
          </a:ln>
        </p:spPr>
        <p:txBody>
          <a:bodyPr/>
          <a:lstStyle/>
          <a:p>
            <a:endParaRPr lang="zh-CN" altLang="en-US"/>
          </a:p>
        </p:txBody>
      </p:sp>
      <p:sp>
        <p:nvSpPr>
          <p:cNvPr id="58410" name="AutoShape 42"/>
          <p:cNvSpPr>
            <a:spLocks noChangeArrowheads="1"/>
          </p:cNvSpPr>
          <p:nvPr/>
        </p:nvSpPr>
        <p:spPr bwMode="auto">
          <a:xfrm>
            <a:off x="5334000" y="3276600"/>
            <a:ext cx="114300" cy="114300"/>
          </a:xfrm>
          <a:prstGeom prst="flowChartExtract">
            <a:avLst/>
          </a:prstGeom>
          <a:solidFill>
            <a:srgbClr val="FFFFFF"/>
          </a:solidFill>
          <a:ln w="9525">
            <a:solidFill>
              <a:srgbClr val="000000"/>
            </a:solidFill>
            <a:miter lim="800000"/>
            <a:headEnd/>
            <a:tailEnd/>
          </a:ln>
        </p:spPr>
        <p:txBody>
          <a:bodyPr/>
          <a:lstStyle/>
          <a:p>
            <a:endParaRPr lang="zh-CN" altLang="en-US"/>
          </a:p>
        </p:txBody>
      </p:sp>
      <p:sp>
        <p:nvSpPr>
          <p:cNvPr id="58411" name="AutoShape 43"/>
          <p:cNvSpPr>
            <a:spLocks noChangeArrowheads="1"/>
          </p:cNvSpPr>
          <p:nvPr/>
        </p:nvSpPr>
        <p:spPr bwMode="auto">
          <a:xfrm>
            <a:off x="2362200" y="3276600"/>
            <a:ext cx="114300" cy="114300"/>
          </a:xfrm>
          <a:prstGeom prst="flowChartMerge">
            <a:avLst/>
          </a:prstGeom>
          <a:solidFill>
            <a:srgbClr val="FFFFFF"/>
          </a:solidFill>
          <a:ln w="9525">
            <a:solidFill>
              <a:srgbClr val="000000"/>
            </a:solidFill>
            <a:miter lim="800000"/>
            <a:headEnd/>
            <a:tailEnd/>
          </a:ln>
        </p:spPr>
        <p:txBody>
          <a:bodyPr/>
          <a:lstStyle/>
          <a:p>
            <a:endParaRPr lang="zh-CN" altLang="en-US"/>
          </a:p>
        </p:txBody>
      </p:sp>
      <p:sp>
        <p:nvSpPr>
          <p:cNvPr id="58412" name="AutoShape 44"/>
          <p:cNvSpPr>
            <a:spLocks noChangeArrowheads="1"/>
          </p:cNvSpPr>
          <p:nvPr/>
        </p:nvSpPr>
        <p:spPr bwMode="auto">
          <a:xfrm>
            <a:off x="3276600" y="3276600"/>
            <a:ext cx="114300" cy="114300"/>
          </a:xfrm>
          <a:prstGeom prst="flowChartMerge">
            <a:avLst/>
          </a:prstGeom>
          <a:solidFill>
            <a:srgbClr val="FFFFFF"/>
          </a:solidFill>
          <a:ln w="9525">
            <a:solidFill>
              <a:srgbClr val="000000"/>
            </a:solidFill>
            <a:miter lim="800000"/>
            <a:headEnd/>
            <a:tailEnd/>
          </a:ln>
        </p:spPr>
        <p:txBody>
          <a:bodyPr/>
          <a:lstStyle/>
          <a:p>
            <a:endParaRPr lang="zh-CN" altLang="en-US"/>
          </a:p>
        </p:txBody>
      </p:sp>
      <p:sp>
        <p:nvSpPr>
          <p:cNvPr id="58413" name="AutoShape 45"/>
          <p:cNvSpPr>
            <a:spLocks noChangeArrowheads="1"/>
          </p:cNvSpPr>
          <p:nvPr/>
        </p:nvSpPr>
        <p:spPr bwMode="auto">
          <a:xfrm>
            <a:off x="4648200" y="3276600"/>
            <a:ext cx="114300" cy="114300"/>
          </a:xfrm>
          <a:prstGeom prst="flowChartMerge">
            <a:avLst/>
          </a:prstGeom>
          <a:solidFill>
            <a:srgbClr val="FFFFFF"/>
          </a:solidFill>
          <a:ln w="9525">
            <a:solidFill>
              <a:srgbClr val="000000"/>
            </a:solidFill>
            <a:miter lim="800000"/>
            <a:headEnd/>
            <a:tailEnd/>
          </a:ln>
        </p:spPr>
        <p:txBody>
          <a:bodyPr/>
          <a:lstStyle/>
          <a:p>
            <a:endParaRPr lang="zh-CN" altLang="en-US"/>
          </a:p>
        </p:txBody>
      </p:sp>
      <p:sp>
        <p:nvSpPr>
          <p:cNvPr id="58414" name="AutoShape 46"/>
          <p:cNvSpPr>
            <a:spLocks noChangeArrowheads="1"/>
          </p:cNvSpPr>
          <p:nvPr/>
        </p:nvSpPr>
        <p:spPr bwMode="auto">
          <a:xfrm>
            <a:off x="5791200" y="3276600"/>
            <a:ext cx="114300" cy="114300"/>
          </a:xfrm>
          <a:prstGeom prst="star5">
            <a:avLst/>
          </a:prstGeom>
          <a:solidFill>
            <a:srgbClr val="FFFFFF"/>
          </a:solidFill>
          <a:ln w="9525">
            <a:solidFill>
              <a:srgbClr val="000000"/>
            </a:solidFill>
            <a:miter lim="800000"/>
            <a:headEnd/>
            <a:tailEnd/>
          </a:ln>
        </p:spPr>
        <p:txBody>
          <a:bodyPr/>
          <a:lstStyle/>
          <a:p>
            <a:endParaRPr lang="zh-CN" altLang="en-US"/>
          </a:p>
        </p:txBody>
      </p:sp>
      <p:sp>
        <p:nvSpPr>
          <p:cNvPr id="58415" name="AutoShape 47"/>
          <p:cNvSpPr>
            <a:spLocks noChangeArrowheads="1"/>
          </p:cNvSpPr>
          <p:nvPr/>
        </p:nvSpPr>
        <p:spPr bwMode="auto">
          <a:xfrm>
            <a:off x="6362700" y="3276600"/>
            <a:ext cx="114300" cy="114300"/>
          </a:xfrm>
          <a:prstGeom prst="star5">
            <a:avLst/>
          </a:prstGeom>
          <a:solidFill>
            <a:srgbClr val="FFFFFF"/>
          </a:solidFill>
          <a:ln w="9525">
            <a:solidFill>
              <a:srgbClr val="000000"/>
            </a:solidFill>
            <a:miter lim="800000"/>
            <a:headEnd/>
            <a:tailEnd/>
          </a:ln>
        </p:spPr>
        <p:txBody>
          <a:bodyPr/>
          <a:lstStyle/>
          <a:p>
            <a:endParaRPr lang="zh-CN" altLang="en-US"/>
          </a:p>
        </p:txBody>
      </p:sp>
      <p:sp>
        <p:nvSpPr>
          <p:cNvPr id="58416" name="Line 48"/>
          <p:cNvSpPr>
            <a:spLocks noChangeShapeType="1"/>
          </p:cNvSpPr>
          <p:nvPr/>
        </p:nvSpPr>
        <p:spPr bwMode="auto">
          <a:xfrm flipH="1">
            <a:off x="1447800" y="3365500"/>
            <a:ext cx="457200" cy="0"/>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417" name="Text Box 49"/>
          <p:cNvSpPr txBox="1">
            <a:spLocks noChangeArrowheads="1"/>
          </p:cNvSpPr>
          <p:nvPr/>
        </p:nvSpPr>
        <p:spPr bwMode="auto">
          <a:xfrm>
            <a:off x="3733800" y="3413125"/>
            <a:ext cx="533400" cy="3206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t>5</a:t>
            </a:r>
          </a:p>
        </p:txBody>
      </p:sp>
      <p:sp>
        <p:nvSpPr>
          <p:cNvPr id="58418" name="Text Box 50"/>
          <p:cNvSpPr txBox="1">
            <a:spLocks noChangeArrowheads="1"/>
          </p:cNvSpPr>
          <p:nvPr/>
        </p:nvSpPr>
        <p:spPr bwMode="auto">
          <a:xfrm>
            <a:off x="6248400" y="3413125"/>
            <a:ext cx="685800" cy="3206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t>5</a:t>
            </a:r>
          </a:p>
        </p:txBody>
      </p:sp>
      <p:sp>
        <p:nvSpPr>
          <p:cNvPr id="58419" name="AutoShape 51"/>
          <p:cNvSpPr>
            <a:spLocks noChangeArrowheads="1"/>
          </p:cNvSpPr>
          <p:nvPr/>
        </p:nvSpPr>
        <p:spPr bwMode="auto">
          <a:xfrm>
            <a:off x="5562600" y="3298825"/>
            <a:ext cx="114300" cy="114300"/>
          </a:xfrm>
          <a:custGeom>
            <a:avLst/>
            <a:gdLst>
              <a:gd name="G0" fmla="+- 2700 0 0"/>
              <a:gd name="G1" fmla="*/ G0 2 1"/>
              <a:gd name="G2" fmla="+- 21600 0 G1"/>
              <a:gd name="G3" fmla="*/ G2 G2 1"/>
              <a:gd name="G4" fmla="*/ G0 G0 1"/>
              <a:gd name="G5" fmla="+- G3 0 G4"/>
              <a:gd name="G6" fmla="*/ G5 1 8"/>
              <a:gd name="G7" fmla="sqrt G6"/>
              <a:gd name="G8" fmla="*/ G4 1 8"/>
              <a:gd name="G9" fmla="sqrt G8"/>
              <a:gd name="G10" fmla="+- G7 G9 0"/>
              <a:gd name="G11" fmla="+- G7 0 G9"/>
              <a:gd name="G12" fmla="+- G10 10800 0"/>
              <a:gd name="G13" fmla="+- 10800 0 G10"/>
              <a:gd name="G14" fmla="+- G11 10800 0"/>
              <a:gd name="G15" fmla="+- 10800 0 G11"/>
              <a:gd name="G16" fmla="+- 21600 0 G0"/>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7401" y="15493"/>
                </a:moveTo>
                <a:cubicBezTo>
                  <a:pt x="18376" y="14122"/>
                  <a:pt x="18900" y="12482"/>
                  <a:pt x="18900" y="10800"/>
                </a:cubicBezTo>
                <a:cubicBezTo>
                  <a:pt x="18900" y="6326"/>
                  <a:pt x="15273" y="2700"/>
                  <a:pt x="10800" y="2700"/>
                </a:cubicBezTo>
                <a:cubicBezTo>
                  <a:pt x="9117" y="2699"/>
                  <a:pt x="7477" y="3223"/>
                  <a:pt x="6106" y="4198"/>
                </a:cubicBezTo>
                <a:close/>
                <a:moveTo>
                  <a:pt x="4198" y="6106"/>
                </a:moveTo>
                <a:cubicBezTo>
                  <a:pt x="3223" y="7477"/>
                  <a:pt x="2699" y="9117"/>
                  <a:pt x="2699" y="10799"/>
                </a:cubicBezTo>
                <a:cubicBezTo>
                  <a:pt x="2700" y="15273"/>
                  <a:pt x="6326" y="18900"/>
                  <a:pt x="10800" y="18900"/>
                </a:cubicBezTo>
                <a:cubicBezTo>
                  <a:pt x="12482" y="18900"/>
                  <a:pt x="14122" y="18376"/>
                  <a:pt x="15493" y="17401"/>
                </a:cubicBezTo>
                <a:close/>
              </a:path>
            </a:pathLst>
          </a:custGeom>
          <a:solidFill>
            <a:srgbClr val="FFFFFF"/>
          </a:solidFill>
          <a:ln w="9525">
            <a:solidFill>
              <a:srgbClr val="000000"/>
            </a:solidFill>
            <a:miter lim="800000"/>
            <a:headEnd/>
            <a:tailEnd/>
          </a:ln>
        </p:spPr>
        <p:txBody>
          <a:bodyPr/>
          <a:lstStyle/>
          <a:p>
            <a:endParaRPr lang="zh-CN" altLang="en-US"/>
          </a:p>
        </p:txBody>
      </p:sp>
      <p:sp>
        <p:nvSpPr>
          <p:cNvPr id="58420" name="AutoShape 52"/>
          <p:cNvSpPr>
            <a:spLocks noChangeArrowheads="1"/>
          </p:cNvSpPr>
          <p:nvPr/>
        </p:nvSpPr>
        <p:spPr bwMode="auto">
          <a:xfrm>
            <a:off x="3505200" y="3298825"/>
            <a:ext cx="114300" cy="114300"/>
          </a:xfrm>
          <a:custGeom>
            <a:avLst/>
            <a:gdLst>
              <a:gd name="G0" fmla="+- 2700 0 0"/>
              <a:gd name="G1" fmla="*/ G0 2 1"/>
              <a:gd name="G2" fmla="+- 21600 0 G1"/>
              <a:gd name="G3" fmla="*/ G2 G2 1"/>
              <a:gd name="G4" fmla="*/ G0 G0 1"/>
              <a:gd name="G5" fmla="+- G3 0 G4"/>
              <a:gd name="G6" fmla="*/ G5 1 8"/>
              <a:gd name="G7" fmla="sqrt G6"/>
              <a:gd name="G8" fmla="*/ G4 1 8"/>
              <a:gd name="G9" fmla="sqrt G8"/>
              <a:gd name="G10" fmla="+- G7 G9 0"/>
              <a:gd name="G11" fmla="+- G7 0 G9"/>
              <a:gd name="G12" fmla="+- G10 10800 0"/>
              <a:gd name="G13" fmla="+- 10800 0 G10"/>
              <a:gd name="G14" fmla="+- G11 10800 0"/>
              <a:gd name="G15" fmla="+- 10800 0 G11"/>
              <a:gd name="G16" fmla="+- 21600 0 G0"/>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7401" y="15493"/>
                </a:moveTo>
                <a:cubicBezTo>
                  <a:pt x="18376" y="14122"/>
                  <a:pt x="18900" y="12482"/>
                  <a:pt x="18900" y="10800"/>
                </a:cubicBezTo>
                <a:cubicBezTo>
                  <a:pt x="18900" y="6326"/>
                  <a:pt x="15273" y="2700"/>
                  <a:pt x="10800" y="2700"/>
                </a:cubicBezTo>
                <a:cubicBezTo>
                  <a:pt x="9117" y="2699"/>
                  <a:pt x="7477" y="3223"/>
                  <a:pt x="6106" y="4198"/>
                </a:cubicBezTo>
                <a:close/>
                <a:moveTo>
                  <a:pt x="4198" y="6106"/>
                </a:moveTo>
                <a:cubicBezTo>
                  <a:pt x="3223" y="7477"/>
                  <a:pt x="2699" y="9117"/>
                  <a:pt x="2699" y="10799"/>
                </a:cubicBezTo>
                <a:cubicBezTo>
                  <a:pt x="2700" y="15273"/>
                  <a:pt x="6326" y="18900"/>
                  <a:pt x="10800" y="18900"/>
                </a:cubicBezTo>
                <a:cubicBezTo>
                  <a:pt x="12482" y="18900"/>
                  <a:pt x="14122" y="18376"/>
                  <a:pt x="15493" y="17401"/>
                </a:cubicBezTo>
                <a:close/>
              </a:path>
            </a:pathLst>
          </a:custGeom>
          <a:solidFill>
            <a:srgbClr val="FFFFFF"/>
          </a:solidFill>
          <a:ln w="9525">
            <a:solidFill>
              <a:srgbClr val="000000"/>
            </a:solidFill>
            <a:miter lim="800000"/>
            <a:headEnd/>
            <a:tailEnd/>
          </a:ln>
        </p:spPr>
        <p:txBody>
          <a:bodyPr/>
          <a:lstStyle/>
          <a:p>
            <a:endParaRPr lang="zh-CN" altLang="en-US"/>
          </a:p>
        </p:txBody>
      </p:sp>
      <p:sp>
        <p:nvSpPr>
          <p:cNvPr id="58421" name="Text Box 53"/>
          <p:cNvSpPr txBox="1">
            <a:spLocks noChangeArrowheads="1"/>
          </p:cNvSpPr>
          <p:nvPr/>
        </p:nvSpPr>
        <p:spPr bwMode="auto">
          <a:xfrm>
            <a:off x="5676900" y="3413125"/>
            <a:ext cx="228600" cy="2286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t>1</a:t>
            </a:r>
          </a:p>
        </p:txBody>
      </p:sp>
      <p:sp>
        <p:nvSpPr>
          <p:cNvPr id="58422" name="Text Box 54"/>
          <p:cNvSpPr txBox="1">
            <a:spLocks noChangeArrowheads="1"/>
          </p:cNvSpPr>
          <p:nvPr/>
        </p:nvSpPr>
        <p:spPr bwMode="auto">
          <a:xfrm>
            <a:off x="5676900" y="4518025"/>
            <a:ext cx="342900" cy="2714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t>8</a:t>
            </a:r>
          </a:p>
        </p:txBody>
      </p:sp>
      <p:sp>
        <p:nvSpPr>
          <p:cNvPr id="58423" name="AutoShape 55"/>
          <p:cNvSpPr>
            <a:spLocks noChangeArrowheads="1"/>
          </p:cNvSpPr>
          <p:nvPr/>
        </p:nvSpPr>
        <p:spPr bwMode="auto">
          <a:xfrm>
            <a:off x="3733800" y="4175125"/>
            <a:ext cx="228600" cy="296863"/>
          </a:xfrm>
          <a:prstGeom prst="star5">
            <a:avLst/>
          </a:prstGeom>
          <a:solidFill>
            <a:srgbClr val="FFFFFF"/>
          </a:solidFill>
          <a:ln w="9525">
            <a:solidFill>
              <a:srgbClr val="000000"/>
            </a:solidFill>
            <a:miter lim="800000"/>
            <a:headEnd/>
            <a:tailEnd/>
          </a:ln>
        </p:spPr>
        <p:txBody>
          <a:bodyPr/>
          <a:lstStyle/>
          <a:p>
            <a:endParaRPr lang="zh-CN" altLang="en-US"/>
          </a:p>
        </p:txBody>
      </p:sp>
      <p:sp>
        <p:nvSpPr>
          <p:cNvPr id="58424" name="AutoShape 56"/>
          <p:cNvSpPr>
            <a:spLocks noChangeArrowheads="1"/>
          </p:cNvSpPr>
          <p:nvPr/>
        </p:nvSpPr>
        <p:spPr bwMode="auto">
          <a:xfrm>
            <a:off x="3733800" y="3117850"/>
            <a:ext cx="228600" cy="295275"/>
          </a:xfrm>
          <a:prstGeom prst="star5">
            <a:avLst/>
          </a:prstGeom>
          <a:solidFill>
            <a:srgbClr val="FFFFFF"/>
          </a:solidFill>
          <a:ln w="9525">
            <a:solidFill>
              <a:srgbClr val="000000"/>
            </a:solidFill>
            <a:miter lim="800000"/>
            <a:headEnd/>
            <a:tailEnd/>
          </a:ln>
        </p:spPr>
        <p:txBody>
          <a:bodyPr/>
          <a:lstStyle/>
          <a:p>
            <a:endParaRPr lang="zh-CN" altLang="en-US"/>
          </a:p>
        </p:txBody>
      </p:sp>
      <p:sp>
        <p:nvSpPr>
          <p:cNvPr id="58425" name="AutoShape 57"/>
          <p:cNvSpPr>
            <a:spLocks noChangeArrowheads="1"/>
          </p:cNvSpPr>
          <p:nvPr/>
        </p:nvSpPr>
        <p:spPr bwMode="auto">
          <a:xfrm>
            <a:off x="3733800" y="1981200"/>
            <a:ext cx="228600" cy="295275"/>
          </a:xfrm>
          <a:prstGeom prst="star5">
            <a:avLst/>
          </a:prstGeom>
          <a:solidFill>
            <a:srgbClr val="FFFFFF"/>
          </a:solidFill>
          <a:ln w="9525">
            <a:solidFill>
              <a:srgbClr val="000000"/>
            </a:solidFill>
            <a:miter lim="800000"/>
            <a:headEnd/>
            <a:tailEnd/>
          </a:ln>
        </p:spPr>
        <p:txBody>
          <a:bodyPr/>
          <a:lstStyle/>
          <a:p>
            <a:endParaRPr lang="zh-CN" altLang="en-US"/>
          </a:p>
        </p:txBody>
      </p:sp>
      <p:sp>
        <p:nvSpPr>
          <p:cNvPr id="58426" name="Rectangle 58"/>
          <p:cNvSpPr>
            <a:spLocks noChangeArrowheads="1"/>
          </p:cNvSpPr>
          <p:nvPr/>
        </p:nvSpPr>
        <p:spPr bwMode="auto">
          <a:xfrm>
            <a:off x="854075" y="723900"/>
            <a:ext cx="15621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ltLang="zh-CN"/>
              <a:t>Lamin A/C</a:t>
            </a:r>
          </a:p>
        </p:txBody>
      </p:sp>
      <p:sp>
        <p:nvSpPr>
          <p:cNvPr id="58427" name="Rectangle 59"/>
          <p:cNvSpPr>
            <a:spLocks noChangeArrowheads="1"/>
          </p:cNvSpPr>
          <p:nvPr/>
        </p:nvSpPr>
        <p:spPr bwMode="auto">
          <a:xfrm>
            <a:off x="838200" y="1584325"/>
            <a:ext cx="10128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ltLang="zh-CN"/>
              <a:t>human</a:t>
            </a:r>
          </a:p>
        </p:txBody>
      </p:sp>
      <p:sp>
        <p:nvSpPr>
          <p:cNvPr id="58428" name="Rectangle 60"/>
          <p:cNvSpPr>
            <a:spLocks noChangeArrowheads="1"/>
          </p:cNvSpPr>
          <p:nvPr/>
        </p:nvSpPr>
        <p:spPr bwMode="auto">
          <a:xfrm>
            <a:off x="854075" y="2600325"/>
            <a:ext cx="9794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ltLang="zh-CN"/>
              <a:t>mouse</a:t>
            </a:r>
          </a:p>
        </p:txBody>
      </p:sp>
      <p:sp>
        <p:nvSpPr>
          <p:cNvPr id="58429" name="Rectangle 61"/>
          <p:cNvSpPr>
            <a:spLocks noChangeArrowheads="1"/>
          </p:cNvSpPr>
          <p:nvPr/>
        </p:nvSpPr>
        <p:spPr bwMode="auto">
          <a:xfrm>
            <a:off x="914400" y="3729038"/>
            <a:ext cx="5048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ltLang="zh-CN"/>
              <a:t>rat</a:t>
            </a:r>
          </a:p>
        </p:txBody>
      </p:sp>
    </p:spTree>
    <p:extLst>
      <p:ext uri="{BB962C8B-B14F-4D97-AF65-F5344CB8AC3E}">
        <p14:creationId xmlns:p14="http://schemas.microsoft.com/office/powerpoint/2010/main" val="2524439208"/>
      </p:ext>
    </p:extLst>
  </p:cSld>
  <p:clrMapOvr>
    <a:masterClrMapping/>
  </p:clrMapOvr>
  <p:timing>
    <p:tnLst>
      <p:par>
        <p:cTn xmlns:p14="http://schemas.microsoft.com/office/powerpoint/2010/mai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lstStyle/>
          <a:p>
            <a:r>
              <a:rPr lang="en-US" altLang="zh-CN">
                <a:latin typeface="Times New Roman" charset="0"/>
              </a:rPr>
              <a:t>Hidden exon</a:t>
            </a:r>
          </a:p>
        </p:txBody>
      </p:sp>
      <p:sp>
        <p:nvSpPr>
          <p:cNvPr id="34819" name="Rectangle 3"/>
          <p:cNvSpPr>
            <a:spLocks noGrp="1" noChangeArrowheads="1"/>
          </p:cNvSpPr>
          <p:nvPr>
            <p:ph type="body" idx="1"/>
          </p:nvPr>
        </p:nvSpPr>
        <p:spPr/>
        <p:txBody>
          <a:bodyPr/>
          <a:lstStyle/>
          <a:p>
            <a:r>
              <a:rPr lang="en-US" altLang="zh-CN" sz="2800">
                <a:latin typeface="Times New Roman" charset="0"/>
              </a:rPr>
              <a:t>Cell Division Cycle 42 (CDC42) has a hidden exon. We found six (human), five (mouse), and five (rat) polyA sites in CDC42. </a:t>
            </a:r>
          </a:p>
          <a:p>
            <a:r>
              <a:rPr lang="en-US" altLang="zh-CN" sz="2800">
                <a:latin typeface="Times New Roman" charset="0"/>
              </a:rPr>
              <a:t>With the exception that one polyA site appears to be human-specific, all of the other five polyA sites are conserved among human, mouse, and rat.</a:t>
            </a:r>
          </a:p>
          <a:p>
            <a:endParaRPr lang="en-US" altLang="zh-CN" sz="2800">
              <a:latin typeface="Times New Roman" charset="0"/>
            </a:endParaRPr>
          </a:p>
        </p:txBody>
      </p:sp>
    </p:spTree>
    <p:extLst>
      <p:ext uri="{BB962C8B-B14F-4D97-AF65-F5344CB8AC3E}">
        <p14:creationId xmlns:p14="http://schemas.microsoft.com/office/powerpoint/2010/main" val="1032131854"/>
      </p:ext>
    </p:extLst>
  </p:cSld>
  <p:clrMapOvr>
    <a:masterClrMapping/>
  </p:clrMapOvr>
  <p:timing>
    <p:tnLst>
      <p:par>
        <p:cTn xmlns:p14="http://schemas.microsoft.com/office/powerpoint/2010/mai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3" name="Rectangle 3"/>
          <p:cNvSpPr>
            <a:spLocks noGrp="1" noChangeArrowheads="1"/>
          </p:cNvSpPr>
          <p:nvPr>
            <p:ph type="body" idx="1"/>
          </p:nvPr>
        </p:nvSpPr>
        <p:spPr>
          <a:xfrm>
            <a:off x="609600" y="1066800"/>
            <a:ext cx="7772400" cy="4114800"/>
          </a:xfrm>
        </p:spPr>
        <p:txBody>
          <a:bodyPr/>
          <a:lstStyle/>
          <a:p>
            <a:pPr>
              <a:lnSpc>
                <a:spcPct val="90000"/>
              </a:lnSpc>
            </a:pPr>
            <a:r>
              <a:rPr lang="en-US" altLang="zh-CN" sz="2800">
                <a:latin typeface="Times New Roman" charset="0"/>
              </a:rPr>
              <a:t>Polyadenylation at three (four in human) promoter-distal polyA sites leads to the transcripts encoding protein isoform 1. </a:t>
            </a:r>
          </a:p>
          <a:p>
            <a:pPr>
              <a:lnSpc>
                <a:spcPct val="90000"/>
              </a:lnSpc>
            </a:pPr>
            <a:r>
              <a:rPr lang="en-US" altLang="zh-CN" sz="2800">
                <a:latin typeface="Times New Roman" charset="0"/>
              </a:rPr>
              <a:t>Polyadenylation at the other two promoter-proximal polyA sites leads to the transcripts encoding protein isoform 2. These two protein isoforms have the exactly same lengths but differ in their last 10 C-terminal amino acids. Whether this leads to different functions of the two protein isoforms is worth further investigation.</a:t>
            </a:r>
          </a:p>
        </p:txBody>
      </p:sp>
    </p:spTree>
    <p:extLst>
      <p:ext uri="{BB962C8B-B14F-4D97-AF65-F5344CB8AC3E}">
        <p14:creationId xmlns:p14="http://schemas.microsoft.com/office/powerpoint/2010/main" val="244837042"/>
      </p:ext>
    </p:extLst>
  </p:cSld>
  <p:clrMapOvr>
    <a:masterClrMapping/>
  </p:clrMapOvr>
  <p:timing>
    <p:tnLst>
      <p:par>
        <p:cTn xmlns:p14="http://schemas.microsoft.com/office/powerpoint/2010/mai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5" name="Line 3"/>
          <p:cNvSpPr>
            <a:spLocks noChangeShapeType="1"/>
          </p:cNvSpPr>
          <p:nvPr/>
        </p:nvSpPr>
        <p:spPr bwMode="auto">
          <a:xfrm>
            <a:off x="1765300" y="1978025"/>
            <a:ext cx="468630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396" name="AutoShape 4"/>
          <p:cNvSpPr>
            <a:spLocks noChangeArrowheads="1"/>
          </p:cNvSpPr>
          <p:nvPr/>
        </p:nvSpPr>
        <p:spPr bwMode="auto">
          <a:xfrm>
            <a:off x="1765300" y="1982788"/>
            <a:ext cx="114300" cy="114300"/>
          </a:xfrm>
          <a:prstGeom prst="flowChartExtract">
            <a:avLst/>
          </a:prstGeom>
          <a:solidFill>
            <a:srgbClr val="FFFFFF"/>
          </a:solidFill>
          <a:ln w="9525">
            <a:solidFill>
              <a:srgbClr val="000000"/>
            </a:solidFill>
            <a:miter lim="800000"/>
            <a:headEnd/>
            <a:tailEnd/>
          </a:ln>
        </p:spPr>
        <p:txBody>
          <a:bodyPr/>
          <a:lstStyle/>
          <a:p>
            <a:endParaRPr lang="zh-CN" altLang="en-US"/>
          </a:p>
        </p:txBody>
      </p:sp>
      <p:sp>
        <p:nvSpPr>
          <p:cNvPr id="59397" name="AutoShape 5"/>
          <p:cNvSpPr>
            <a:spLocks noChangeArrowheads="1"/>
          </p:cNvSpPr>
          <p:nvPr/>
        </p:nvSpPr>
        <p:spPr bwMode="auto">
          <a:xfrm>
            <a:off x="2108200" y="1866900"/>
            <a:ext cx="114300" cy="114300"/>
          </a:xfrm>
          <a:prstGeom prst="flowChartMerge">
            <a:avLst/>
          </a:prstGeom>
          <a:solidFill>
            <a:srgbClr val="FFFFFF"/>
          </a:solidFill>
          <a:ln w="9525">
            <a:solidFill>
              <a:srgbClr val="000000"/>
            </a:solidFill>
            <a:miter lim="800000"/>
            <a:headEnd/>
            <a:tailEnd/>
          </a:ln>
        </p:spPr>
        <p:txBody>
          <a:bodyPr/>
          <a:lstStyle/>
          <a:p>
            <a:endParaRPr lang="zh-CN" altLang="en-US"/>
          </a:p>
        </p:txBody>
      </p:sp>
      <p:sp>
        <p:nvSpPr>
          <p:cNvPr id="59398" name="Line 6"/>
          <p:cNvSpPr>
            <a:spLocks noChangeShapeType="1"/>
          </p:cNvSpPr>
          <p:nvPr/>
        </p:nvSpPr>
        <p:spPr bwMode="auto">
          <a:xfrm flipH="1">
            <a:off x="1308100" y="1978025"/>
            <a:ext cx="457200" cy="0"/>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399" name="AutoShape 7"/>
          <p:cNvSpPr>
            <a:spLocks noChangeArrowheads="1"/>
          </p:cNvSpPr>
          <p:nvPr/>
        </p:nvSpPr>
        <p:spPr bwMode="auto">
          <a:xfrm>
            <a:off x="4851400" y="1863725"/>
            <a:ext cx="114300" cy="114300"/>
          </a:xfrm>
          <a:prstGeom prst="star5">
            <a:avLst/>
          </a:prstGeom>
          <a:solidFill>
            <a:srgbClr val="FFFFFF"/>
          </a:solidFill>
          <a:ln w="9525">
            <a:solidFill>
              <a:srgbClr val="000000"/>
            </a:solidFill>
            <a:miter lim="800000"/>
            <a:headEnd/>
            <a:tailEnd/>
          </a:ln>
        </p:spPr>
        <p:txBody>
          <a:bodyPr/>
          <a:lstStyle/>
          <a:p>
            <a:endParaRPr lang="zh-CN" altLang="en-US"/>
          </a:p>
        </p:txBody>
      </p:sp>
      <p:sp>
        <p:nvSpPr>
          <p:cNvPr id="59400" name="Text Box 8"/>
          <p:cNvSpPr txBox="1">
            <a:spLocks noChangeArrowheads="1"/>
          </p:cNvSpPr>
          <p:nvPr/>
        </p:nvSpPr>
        <p:spPr bwMode="auto">
          <a:xfrm>
            <a:off x="3022600" y="2095500"/>
            <a:ext cx="342900" cy="2286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t>4</a:t>
            </a:r>
          </a:p>
        </p:txBody>
      </p:sp>
      <p:sp>
        <p:nvSpPr>
          <p:cNvPr id="59401" name="Text Box 9"/>
          <p:cNvSpPr txBox="1">
            <a:spLocks noChangeArrowheads="1"/>
          </p:cNvSpPr>
          <p:nvPr/>
        </p:nvSpPr>
        <p:spPr bwMode="auto">
          <a:xfrm>
            <a:off x="3479800" y="2095500"/>
            <a:ext cx="342900" cy="2286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t>2</a:t>
            </a:r>
          </a:p>
        </p:txBody>
      </p:sp>
      <p:sp>
        <p:nvSpPr>
          <p:cNvPr id="59402" name="Text Box 10"/>
          <p:cNvSpPr txBox="1">
            <a:spLocks noChangeArrowheads="1"/>
          </p:cNvSpPr>
          <p:nvPr/>
        </p:nvSpPr>
        <p:spPr bwMode="auto">
          <a:xfrm>
            <a:off x="4737100" y="2095500"/>
            <a:ext cx="596900" cy="3429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t>10</a:t>
            </a:r>
          </a:p>
        </p:txBody>
      </p:sp>
      <p:sp>
        <p:nvSpPr>
          <p:cNvPr id="59403" name="Text Box 11"/>
          <p:cNvSpPr txBox="1">
            <a:spLocks noChangeArrowheads="1"/>
          </p:cNvSpPr>
          <p:nvPr/>
        </p:nvSpPr>
        <p:spPr bwMode="auto">
          <a:xfrm>
            <a:off x="5194300" y="2095500"/>
            <a:ext cx="342900" cy="3429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t>5</a:t>
            </a:r>
          </a:p>
        </p:txBody>
      </p:sp>
      <p:sp>
        <p:nvSpPr>
          <p:cNvPr id="59404" name="Text Box 12"/>
          <p:cNvSpPr txBox="1">
            <a:spLocks noChangeArrowheads="1"/>
          </p:cNvSpPr>
          <p:nvPr/>
        </p:nvSpPr>
        <p:spPr bwMode="auto">
          <a:xfrm>
            <a:off x="4394200" y="2095500"/>
            <a:ext cx="342900" cy="3429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t>4</a:t>
            </a:r>
          </a:p>
        </p:txBody>
      </p:sp>
      <p:sp>
        <p:nvSpPr>
          <p:cNvPr id="59405" name="Text Box 13"/>
          <p:cNvSpPr txBox="1">
            <a:spLocks noChangeArrowheads="1"/>
          </p:cNvSpPr>
          <p:nvPr/>
        </p:nvSpPr>
        <p:spPr bwMode="auto">
          <a:xfrm>
            <a:off x="6223000" y="2095500"/>
            <a:ext cx="711200" cy="3429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t>48</a:t>
            </a:r>
          </a:p>
        </p:txBody>
      </p:sp>
      <p:sp>
        <p:nvSpPr>
          <p:cNvPr id="59406" name="Text Box 14"/>
          <p:cNvSpPr txBox="1">
            <a:spLocks noChangeArrowheads="1"/>
          </p:cNvSpPr>
          <p:nvPr/>
        </p:nvSpPr>
        <p:spPr bwMode="auto">
          <a:xfrm>
            <a:off x="5651500" y="2095500"/>
            <a:ext cx="342900" cy="3429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t>1</a:t>
            </a:r>
          </a:p>
        </p:txBody>
      </p:sp>
      <p:sp>
        <p:nvSpPr>
          <p:cNvPr id="59407" name="AutoShape 15"/>
          <p:cNvSpPr>
            <a:spLocks noChangeArrowheads="1"/>
          </p:cNvSpPr>
          <p:nvPr/>
        </p:nvSpPr>
        <p:spPr bwMode="auto">
          <a:xfrm>
            <a:off x="2451100" y="1979613"/>
            <a:ext cx="114300" cy="114300"/>
          </a:xfrm>
          <a:prstGeom prst="flowChartExtract">
            <a:avLst/>
          </a:prstGeom>
          <a:solidFill>
            <a:srgbClr val="FFFFFF"/>
          </a:solidFill>
          <a:ln w="9525">
            <a:solidFill>
              <a:srgbClr val="000000"/>
            </a:solidFill>
            <a:miter lim="800000"/>
            <a:headEnd/>
            <a:tailEnd/>
          </a:ln>
        </p:spPr>
        <p:txBody>
          <a:bodyPr/>
          <a:lstStyle/>
          <a:p>
            <a:endParaRPr lang="zh-CN" altLang="en-US"/>
          </a:p>
        </p:txBody>
      </p:sp>
      <p:sp>
        <p:nvSpPr>
          <p:cNvPr id="59408" name="AutoShape 16"/>
          <p:cNvSpPr>
            <a:spLocks noChangeArrowheads="1"/>
          </p:cNvSpPr>
          <p:nvPr/>
        </p:nvSpPr>
        <p:spPr bwMode="auto">
          <a:xfrm>
            <a:off x="3937000" y="1979613"/>
            <a:ext cx="114300" cy="114300"/>
          </a:xfrm>
          <a:prstGeom prst="flowChartExtract">
            <a:avLst/>
          </a:prstGeom>
          <a:solidFill>
            <a:srgbClr val="FFFFFF"/>
          </a:solidFill>
          <a:ln w="9525">
            <a:solidFill>
              <a:srgbClr val="000000"/>
            </a:solidFill>
            <a:miter lim="800000"/>
            <a:headEnd/>
            <a:tailEnd/>
          </a:ln>
        </p:spPr>
        <p:txBody>
          <a:bodyPr/>
          <a:lstStyle/>
          <a:p>
            <a:endParaRPr lang="zh-CN" altLang="en-US"/>
          </a:p>
        </p:txBody>
      </p:sp>
      <p:sp>
        <p:nvSpPr>
          <p:cNvPr id="59409" name="AutoShape 17"/>
          <p:cNvSpPr>
            <a:spLocks noChangeArrowheads="1"/>
          </p:cNvSpPr>
          <p:nvPr/>
        </p:nvSpPr>
        <p:spPr bwMode="auto">
          <a:xfrm>
            <a:off x="3022600" y="1752600"/>
            <a:ext cx="228600" cy="296863"/>
          </a:xfrm>
          <a:prstGeom prst="star5">
            <a:avLst/>
          </a:prstGeom>
          <a:solidFill>
            <a:srgbClr val="FFFFFF"/>
          </a:solidFill>
          <a:ln w="9525">
            <a:solidFill>
              <a:srgbClr val="000000"/>
            </a:solidFill>
            <a:miter lim="800000"/>
            <a:headEnd/>
            <a:tailEnd/>
          </a:ln>
        </p:spPr>
        <p:txBody>
          <a:bodyPr/>
          <a:lstStyle/>
          <a:p>
            <a:endParaRPr lang="zh-CN" altLang="en-US"/>
          </a:p>
        </p:txBody>
      </p:sp>
      <p:sp>
        <p:nvSpPr>
          <p:cNvPr id="59410" name="AutoShape 18"/>
          <p:cNvSpPr>
            <a:spLocks noChangeArrowheads="1"/>
          </p:cNvSpPr>
          <p:nvPr/>
        </p:nvSpPr>
        <p:spPr bwMode="auto">
          <a:xfrm>
            <a:off x="3479800" y="1752600"/>
            <a:ext cx="228600" cy="296863"/>
          </a:xfrm>
          <a:prstGeom prst="star5">
            <a:avLst/>
          </a:prstGeom>
          <a:solidFill>
            <a:srgbClr val="FFFFFF"/>
          </a:solidFill>
          <a:ln w="9525">
            <a:solidFill>
              <a:srgbClr val="000000"/>
            </a:solidFill>
            <a:miter lim="800000"/>
            <a:headEnd/>
            <a:tailEnd/>
          </a:ln>
        </p:spPr>
        <p:txBody>
          <a:bodyPr/>
          <a:lstStyle/>
          <a:p>
            <a:endParaRPr lang="zh-CN" altLang="en-US"/>
          </a:p>
        </p:txBody>
      </p:sp>
      <p:sp>
        <p:nvSpPr>
          <p:cNvPr id="59411" name="AutoShape 19"/>
          <p:cNvSpPr>
            <a:spLocks noChangeArrowheads="1"/>
          </p:cNvSpPr>
          <p:nvPr/>
        </p:nvSpPr>
        <p:spPr bwMode="auto">
          <a:xfrm>
            <a:off x="4394200" y="1752600"/>
            <a:ext cx="228600" cy="296863"/>
          </a:xfrm>
          <a:prstGeom prst="star5">
            <a:avLst/>
          </a:prstGeom>
          <a:solidFill>
            <a:srgbClr val="FFFFFF"/>
          </a:solidFill>
          <a:ln w="9525">
            <a:solidFill>
              <a:srgbClr val="000000"/>
            </a:solidFill>
            <a:miter lim="800000"/>
            <a:headEnd/>
            <a:tailEnd/>
          </a:ln>
        </p:spPr>
        <p:txBody>
          <a:bodyPr/>
          <a:lstStyle/>
          <a:p>
            <a:endParaRPr lang="zh-CN" altLang="en-US"/>
          </a:p>
        </p:txBody>
      </p:sp>
      <p:sp>
        <p:nvSpPr>
          <p:cNvPr id="59412" name="AutoShape 20"/>
          <p:cNvSpPr>
            <a:spLocks noChangeArrowheads="1"/>
          </p:cNvSpPr>
          <p:nvPr/>
        </p:nvSpPr>
        <p:spPr bwMode="auto">
          <a:xfrm>
            <a:off x="6223000" y="1752600"/>
            <a:ext cx="228600" cy="296863"/>
          </a:xfrm>
          <a:prstGeom prst="star5">
            <a:avLst/>
          </a:prstGeom>
          <a:solidFill>
            <a:srgbClr val="FFFFFF"/>
          </a:solidFill>
          <a:ln w="9525">
            <a:solidFill>
              <a:srgbClr val="000000"/>
            </a:solidFill>
            <a:miter lim="800000"/>
            <a:headEnd/>
            <a:tailEnd/>
          </a:ln>
        </p:spPr>
        <p:txBody>
          <a:bodyPr/>
          <a:lstStyle/>
          <a:p>
            <a:endParaRPr lang="zh-CN" altLang="en-US"/>
          </a:p>
        </p:txBody>
      </p:sp>
      <p:sp>
        <p:nvSpPr>
          <p:cNvPr id="59413" name="AutoShape 21"/>
          <p:cNvSpPr>
            <a:spLocks noChangeArrowheads="1"/>
          </p:cNvSpPr>
          <p:nvPr/>
        </p:nvSpPr>
        <p:spPr bwMode="auto">
          <a:xfrm>
            <a:off x="5651500" y="1752600"/>
            <a:ext cx="228600" cy="296863"/>
          </a:xfrm>
          <a:prstGeom prst="star5">
            <a:avLst/>
          </a:prstGeom>
          <a:solidFill>
            <a:srgbClr val="FFFFFF"/>
          </a:solidFill>
          <a:ln w="9525">
            <a:solidFill>
              <a:srgbClr val="000000"/>
            </a:solidFill>
            <a:miter lim="800000"/>
            <a:headEnd/>
            <a:tailEnd/>
          </a:ln>
        </p:spPr>
        <p:txBody>
          <a:bodyPr/>
          <a:lstStyle/>
          <a:p>
            <a:endParaRPr lang="zh-CN" altLang="en-US"/>
          </a:p>
        </p:txBody>
      </p:sp>
      <p:sp>
        <p:nvSpPr>
          <p:cNvPr id="59414" name="AutoShape 22"/>
          <p:cNvSpPr>
            <a:spLocks noChangeArrowheads="1"/>
          </p:cNvSpPr>
          <p:nvPr/>
        </p:nvSpPr>
        <p:spPr bwMode="auto">
          <a:xfrm>
            <a:off x="5194300" y="1752600"/>
            <a:ext cx="228600" cy="296863"/>
          </a:xfrm>
          <a:prstGeom prst="star5">
            <a:avLst/>
          </a:prstGeom>
          <a:solidFill>
            <a:srgbClr val="FFFFFF"/>
          </a:solidFill>
          <a:ln w="9525">
            <a:solidFill>
              <a:srgbClr val="000000"/>
            </a:solidFill>
            <a:miter lim="800000"/>
            <a:headEnd/>
            <a:tailEnd/>
          </a:ln>
        </p:spPr>
        <p:txBody>
          <a:bodyPr/>
          <a:lstStyle/>
          <a:p>
            <a:endParaRPr lang="zh-CN" altLang="en-US"/>
          </a:p>
        </p:txBody>
      </p:sp>
      <p:sp>
        <p:nvSpPr>
          <p:cNvPr id="59415" name="AutoShape 23"/>
          <p:cNvSpPr>
            <a:spLocks noChangeArrowheads="1"/>
          </p:cNvSpPr>
          <p:nvPr/>
        </p:nvSpPr>
        <p:spPr bwMode="auto">
          <a:xfrm>
            <a:off x="2679700" y="1866900"/>
            <a:ext cx="114300" cy="114300"/>
          </a:xfrm>
          <a:custGeom>
            <a:avLst/>
            <a:gdLst>
              <a:gd name="G0" fmla="+- 2700 0 0"/>
              <a:gd name="G1" fmla="*/ G0 2 1"/>
              <a:gd name="G2" fmla="+- 21600 0 G1"/>
              <a:gd name="G3" fmla="*/ G2 G2 1"/>
              <a:gd name="G4" fmla="*/ G0 G0 1"/>
              <a:gd name="G5" fmla="+- G3 0 G4"/>
              <a:gd name="G6" fmla="*/ G5 1 8"/>
              <a:gd name="G7" fmla="sqrt G6"/>
              <a:gd name="G8" fmla="*/ G4 1 8"/>
              <a:gd name="G9" fmla="sqrt G8"/>
              <a:gd name="G10" fmla="+- G7 G9 0"/>
              <a:gd name="G11" fmla="+- G7 0 G9"/>
              <a:gd name="G12" fmla="+- G10 10800 0"/>
              <a:gd name="G13" fmla="+- 10800 0 G10"/>
              <a:gd name="G14" fmla="+- G11 10800 0"/>
              <a:gd name="G15" fmla="+- 10800 0 G11"/>
              <a:gd name="G16" fmla="+- 21600 0 G0"/>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7401" y="15493"/>
                </a:moveTo>
                <a:cubicBezTo>
                  <a:pt x="18376" y="14122"/>
                  <a:pt x="18900" y="12482"/>
                  <a:pt x="18900" y="10800"/>
                </a:cubicBezTo>
                <a:cubicBezTo>
                  <a:pt x="18900" y="6326"/>
                  <a:pt x="15273" y="2700"/>
                  <a:pt x="10800" y="2700"/>
                </a:cubicBezTo>
                <a:cubicBezTo>
                  <a:pt x="9117" y="2699"/>
                  <a:pt x="7477" y="3223"/>
                  <a:pt x="6106" y="4198"/>
                </a:cubicBezTo>
                <a:close/>
                <a:moveTo>
                  <a:pt x="4198" y="6106"/>
                </a:moveTo>
                <a:cubicBezTo>
                  <a:pt x="3223" y="7477"/>
                  <a:pt x="2699" y="9117"/>
                  <a:pt x="2699" y="10799"/>
                </a:cubicBezTo>
                <a:cubicBezTo>
                  <a:pt x="2700" y="15273"/>
                  <a:pt x="6326" y="18900"/>
                  <a:pt x="10800" y="18900"/>
                </a:cubicBezTo>
                <a:cubicBezTo>
                  <a:pt x="12482" y="18900"/>
                  <a:pt x="14122" y="18376"/>
                  <a:pt x="15493" y="17401"/>
                </a:cubicBezTo>
                <a:close/>
              </a:path>
            </a:pathLst>
          </a:custGeom>
          <a:solidFill>
            <a:srgbClr val="FFFFFF"/>
          </a:solidFill>
          <a:ln w="9525">
            <a:solidFill>
              <a:srgbClr val="000000"/>
            </a:solidFill>
            <a:miter lim="800000"/>
            <a:headEnd/>
            <a:tailEnd/>
          </a:ln>
        </p:spPr>
        <p:txBody>
          <a:bodyPr/>
          <a:lstStyle/>
          <a:p>
            <a:endParaRPr lang="zh-CN" altLang="en-US"/>
          </a:p>
        </p:txBody>
      </p:sp>
      <p:sp>
        <p:nvSpPr>
          <p:cNvPr id="59416" name="AutoShape 24"/>
          <p:cNvSpPr>
            <a:spLocks noChangeArrowheads="1"/>
          </p:cNvSpPr>
          <p:nvPr/>
        </p:nvSpPr>
        <p:spPr bwMode="auto">
          <a:xfrm>
            <a:off x="4165600" y="1866900"/>
            <a:ext cx="114300" cy="114300"/>
          </a:xfrm>
          <a:custGeom>
            <a:avLst/>
            <a:gdLst>
              <a:gd name="G0" fmla="+- 2700 0 0"/>
              <a:gd name="G1" fmla="*/ G0 2 1"/>
              <a:gd name="G2" fmla="+- 21600 0 G1"/>
              <a:gd name="G3" fmla="*/ G2 G2 1"/>
              <a:gd name="G4" fmla="*/ G0 G0 1"/>
              <a:gd name="G5" fmla="+- G3 0 G4"/>
              <a:gd name="G6" fmla="*/ G5 1 8"/>
              <a:gd name="G7" fmla="sqrt G6"/>
              <a:gd name="G8" fmla="*/ G4 1 8"/>
              <a:gd name="G9" fmla="sqrt G8"/>
              <a:gd name="G10" fmla="+- G7 G9 0"/>
              <a:gd name="G11" fmla="+- G7 0 G9"/>
              <a:gd name="G12" fmla="+- G10 10800 0"/>
              <a:gd name="G13" fmla="+- 10800 0 G10"/>
              <a:gd name="G14" fmla="+- G11 10800 0"/>
              <a:gd name="G15" fmla="+- 10800 0 G11"/>
              <a:gd name="G16" fmla="+- 21600 0 G0"/>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7401" y="15493"/>
                </a:moveTo>
                <a:cubicBezTo>
                  <a:pt x="18376" y="14122"/>
                  <a:pt x="18900" y="12482"/>
                  <a:pt x="18900" y="10800"/>
                </a:cubicBezTo>
                <a:cubicBezTo>
                  <a:pt x="18900" y="6326"/>
                  <a:pt x="15273" y="2700"/>
                  <a:pt x="10800" y="2700"/>
                </a:cubicBezTo>
                <a:cubicBezTo>
                  <a:pt x="9117" y="2699"/>
                  <a:pt x="7477" y="3223"/>
                  <a:pt x="6106" y="4198"/>
                </a:cubicBezTo>
                <a:close/>
                <a:moveTo>
                  <a:pt x="4198" y="6106"/>
                </a:moveTo>
                <a:cubicBezTo>
                  <a:pt x="3223" y="7477"/>
                  <a:pt x="2699" y="9117"/>
                  <a:pt x="2699" y="10799"/>
                </a:cubicBezTo>
                <a:cubicBezTo>
                  <a:pt x="2700" y="15273"/>
                  <a:pt x="6326" y="18900"/>
                  <a:pt x="10800" y="18900"/>
                </a:cubicBezTo>
                <a:cubicBezTo>
                  <a:pt x="12482" y="18900"/>
                  <a:pt x="14122" y="18376"/>
                  <a:pt x="15493" y="17401"/>
                </a:cubicBezTo>
                <a:close/>
              </a:path>
            </a:pathLst>
          </a:custGeom>
          <a:solidFill>
            <a:srgbClr val="FFFFFF"/>
          </a:solidFill>
          <a:ln w="9525">
            <a:solidFill>
              <a:srgbClr val="000000"/>
            </a:solidFill>
            <a:miter lim="800000"/>
            <a:headEnd/>
            <a:tailEnd/>
          </a:ln>
        </p:spPr>
        <p:txBody>
          <a:bodyPr/>
          <a:lstStyle/>
          <a:p>
            <a:endParaRPr lang="zh-CN" altLang="en-US"/>
          </a:p>
        </p:txBody>
      </p:sp>
      <p:sp>
        <p:nvSpPr>
          <p:cNvPr id="59417" name="Line 25"/>
          <p:cNvSpPr>
            <a:spLocks noChangeShapeType="1"/>
          </p:cNvSpPr>
          <p:nvPr/>
        </p:nvSpPr>
        <p:spPr bwMode="auto">
          <a:xfrm>
            <a:off x="1765300" y="3195638"/>
            <a:ext cx="468630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18" name="AutoShape 26"/>
          <p:cNvSpPr>
            <a:spLocks noChangeArrowheads="1"/>
          </p:cNvSpPr>
          <p:nvPr/>
        </p:nvSpPr>
        <p:spPr bwMode="auto">
          <a:xfrm>
            <a:off x="1765300" y="3200400"/>
            <a:ext cx="114300" cy="114300"/>
          </a:xfrm>
          <a:prstGeom prst="flowChartExtract">
            <a:avLst/>
          </a:prstGeom>
          <a:solidFill>
            <a:srgbClr val="FFFFFF"/>
          </a:solidFill>
          <a:ln w="9525">
            <a:solidFill>
              <a:srgbClr val="000000"/>
            </a:solidFill>
            <a:miter lim="800000"/>
            <a:headEnd/>
            <a:tailEnd/>
          </a:ln>
        </p:spPr>
        <p:txBody>
          <a:bodyPr/>
          <a:lstStyle/>
          <a:p>
            <a:endParaRPr lang="zh-CN" altLang="en-US"/>
          </a:p>
        </p:txBody>
      </p:sp>
      <p:sp>
        <p:nvSpPr>
          <p:cNvPr id="59419" name="AutoShape 27"/>
          <p:cNvSpPr>
            <a:spLocks noChangeArrowheads="1"/>
          </p:cNvSpPr>
          <p:nvPr/>
        </p:nvSpPr>
        <p:spPr bwMode="auto">
          <a:xfrm>
            <a:off x="2108200" y="3086100"/>
            <a:ext cx="114300" cy="114300"/>
          </a:xfrm>
          <a:prstGeom prst="flowChartMerge">
            <a:avLst/>
          </a:prstGeom>
          <a:solidFill>
            <a:srgbClr val="FFFFFF"/>
          </a:solidFill>
          <a:ln w="9525">
            <a:solidFill>
              <a:srgbClr val="000000"/>
            </a:solidFill>
            <a:miter lim="800000"/>
            <a:headEnd/>
            <a:tailEnd/>
          </a:ln>
        </p:spPr>
        <p:txBody>
          <a:bodyPr/>
          <a:lstStyle/>
          <a:p>
            <a:endParaRPr lang="zh-CN" altLang="en-US"/>
          </a:p>
        </p:txBody>
      </p:sp>
      <p:sp>
        <p:nvSpPr>
          <p:cNvPr id="59420" name="Line 28"/>
          <p:cNvSpPr>
            <a:spLocks noChangeShapeType="1"/>
          </p:cNvSpPr>
          <p:nvPr/>
        </p:nvSpPr>
        <p:spPr bwMode="auto">
          <a:xfrm flipH="1">
            <a:off x="1308100" y="3195638"/>
            <a:ext cx="457200" cy="0"/>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21" name="AutoShape 29"/>
          <p:cNvSpPr>
            <a:spLocks noChangeArrowheads="1"/>
          </p:cNvSpPr>
          <p:nvPr/>
        </p:nvSpPr>
        <p:spPr bwMode="auto">
          <a:xfrm>
            <a:off x="4851400" y="3082925"/>
            <a:ext cx="114300" cy="114300"/>
          </a:xfrm>
          <a:prstGeom prst="star5">
            <a:avLst/>
          </a:prstGeom>
          <a:solidFill>
            <a:srgbClr val="FFFFFF"/>
          </a:solidFill>
          <a:ln w="9525">
            <a:solidFill>
              <a:srgbClr val="000000"/>
            </a:solidFill>
            <a:miter lim="800000"/>
            <a:headEnd/>
            <a:tailEnd/>
          </a:ln>
        </p:spPr>
        <p:txBody>
          <a:bodyPr/>
          <a:lstStyle/>
          <a:p>
            <a:endParaRPr lang="zh-CN" altLang="en-US"/>
          </a:p>
        </p:txBody>
      </p:sp>
      <p:sp>
        <p:nvSpPr>
          <p:cNvPr id="59422" name="Text Box 30"/>
          <p:cNvSpPr txBox="1">
            <a:spLocks noChangeArrowheads="1"/>
          </p:cNvSpPr>
          <p:nvPr/>
        </p:nvSpPr>
        <p:spPr bwMode="auto">
          <a:xfrm>
            <a:off x="3022600" y="3314700"/>
            <a:ext cx="342900" cy="2286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t>6</a:t>
            </a:r>
          </a:p>
        </p:txBody>
      </p:sp>
      <p:sp>
        <p:nvSpPr>
          <p:cNvPr id="59423" name="Text Box 31"/>
          <p:cNvSpPr txBox="1">
            <a:spLocks noChangeArrowheads="1"/>
          </p:cNvSpPr>
          <p:nvPr/>
        </p:nvSpPr>
        <p:spPr bwMode="auto">
          <a:xfrm>
            <a:off x="3365500" y="3392488"/>
            <a:ext cx="571500" cy="2286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t>13</a:t>
            </a:r>
          </a:p>
        </p:txBody>
      </p:sp>
      <p:sp>
        <p:nvSpPr>
          <p:cNvPr id="59424" name="Text Box 32"/>
          <p:cNvSpPr txBox="1">
            <a:spLocks noChangeArrowheads="1"/>
          </p:cNvSpPr>
          <p:nvPr/>
        </p:nvSpPr>
        <p:spPr bwMode="auto">
          <a:xfrm>
            <a:off x="4737100" y="3314700"/>
            <a:ext cx="520700" cy="3429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t>11</a:t>
            </a:r>
          </a:p>
        </p:txBody>
      </p:sp>
      <p:sp>
        <p:nvSpPr>
          <p:cNvPr id="59425" name="Text Box 33"/>
          <p:cNvSpPr txBox="1">
            <a:spLocks noChangeArrowheads="1"/>
          </p:cNvSpPr>
          <p:nvPr/>
        </p:nvSpPr>
        <p:spPr bwMode="auto">
          <a:xfrm>
            <a:off x="5194300" y="3314700"/>
            <a:ext cx="342900" cy="3429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t>2</a:t>
            </a:r>
          </a:p>
        </p:txBody>
      </p:sp>
      <p:sp>
        <p:nvSpPr>
          <p:cNvPr id="59426" name="Text Box 34"/>
          <p:cNvSpPr txBox="1">
            <a:spLocks noChangeArrowheads="1"/>
          </p:cNvSpPr>
          <p:nvPr/>
        </p:nvSpPr>
        <p:spPr bwMode="auto">
          <a:xfrm>
            <a:off x="4394200" y="3314700"/>
            <a:ext cx="342900" cy="3429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t>2</a:t>
            </a:r>
          </a:p>
        </p:txBody>
      </p:sp>
      <p:sp>
        <p:nvSpPr>
          <p:cNvPr id="59427" name="Text Box 35"/>
          <p:cNvSpPr txBox="1">
            <a:spLocks noChangeArrowheads="1"/>
          </p:cNvSpPr>
          <p:nvPr/>
        </p:nvSpPr>
        <p:spPr bwMode="auto">
          <a:xfrm>
            <a:off x="6223000" y="3314700"/>
            <a:ext cx="558800" cy="3429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t>50</a:t>
            </a:r>
          </a:p>
        </p:txBody>
      </p:sp>
      <p:sp>
        <p:nvSpPr>
          <p:cNvPr id="59428" name="Text Box 36"/>
          <p:cNvSpPr txBox="1">
            <a:spLocks noChangeArrowheads="1"/>
          </p:cNvSpPr>
          <p:nvPr/>
        </p:nvSpPr>
        <p:spPr bwMode="auto">
          <a:xfrm>
            <a:off x="5651500" y="3314700"/>
            <a:ext cx="342900" cy="3429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9429" name="AutoShape 37"/>
          <p:cNvSpPr>
            <a:spLocks noChangeArrowheads="1"/>
          </p:cNvSpPr>
          <p:nvPr/>
        </p:nvSpPr>
        <p:spPr bwMode="auto">
          <a:xfrm>
            <a:off x="2451100" y="3198813"/>
            <a:ext cx="114300" cy="114300"/>
          </a:xfrm>
          <a:prstGeom prst="flowChartExtract">
            <a:avLst/>
          </a:prstGeom>
          <a:solidFill>
            <a:srgbClr val="FFFFFF"/>
          </a:solidFill>
          <a:ln w="9525">
            <a:solidFill>
              <a:srgbClr val="000000"/>
            </a:solidFill>
            <a:miter lim="800000"/>
            <a:headEnd/>
            <a:tailEnd/>
          </a:ln>
        </p:spPr>
        <p:txBody>
          <a:bodyPr/>
          <a:lstStyle/>
          <a:p>
            <a:endParaRPr lang="zh-CN" altLang="en-US"/>
          </a:p>
        </p:txBody>
      </p:sp>
      <p:sp>
        <p:nvSpPr>
          <p:cNvPr id="59430" name="AutoShape 38"/>
          <p:cNvSpPr>
            <a:spLocks noChangeArrowheads="1"/>
          </p:cNvSpPr>
          <p:nvPr/>
        </p:nvSpPr>
        <p:spPr bwMode="auto">
          <a:xfrm>
            <a:off x="3937000" y="3198813"/>
            <a:ext cx="114300" cy="114300"/>
          </a:xfrm>
          <a:prstGeom prst="flowChartExtract">
            <a:avLst/>
          </a:prstGeom>
          <a:solidFill>
            <a:srgbClr val="FFFFFF"/>
          </a:solidFill>
          <a:ln w="9525">
            <a:solidFill>
              <a:srgbClr val="000000"/>
            </a:solidFill>
            <a:miter lim="800000"/>
            <a:headEnd/>
            <a:tailEnd/>
          </a:ln>
        </p:spPr>
        <p:txBody>
          <a:bodyPr/>
          <a:lstStyle/>
          <a:p>
            <a:endParaRPr lang="zh-CN" altLang="en-US"/>
          </a:p>
        </p:txBody>
      </p:sp>
      <p:sp>
        <p:nvSpPr>
          <p:cNvPr id="59431" name="AutoShape 39"/>
          <p:cNvSpPr>
            <a:spLocks noChangeArrowheads="1"/>
          </p:cNvSpPr>
          <p:nvPr/>
        </p:nvSpPr>
        <p:spPr bwMode="auto">
          <a:xfrm>
            <a:off x="3022600" y="2971800"/>
            <a:ext cx="228600" cy="296863"/>
          </a:xfrm>
          <a:prstGeom prst="star5">
            <a:avLst/>
          </a:prstGeom>
          <a:solidFill>
            <a:srgbClr val="FFFFFF"/>
          </a:solidFill>
          <a:ln w="9525">
            <a:solidFill>
              <a:srgbClr val="000000"/>
            </a:solidFill>
            <a:miter lim="800000"/>
            <a:headEnd/>
            <a:tailEnd/>
          </a:ln>
        </p:spPr>
        <p:txBody>
          <a:bodyPr/>
          <a:lstStyle/>
          <a:p>
            <a:endParaRPr lang="zh-CN" altLang="en-US"/>
          </a:p>
        </p:txBody>
      </p:sp>
      <p:sp>
        <p:nvSpPr>
          <p:cNvPr id="59432" name="AutoShape 40"/>
          <p:cNvSpPr>
            <a:spLocks noChangeArrowheads="1"/>
          </p:cNvSpPr>
          <p:nvPr/>
        </p:nvSpPr>
        <p:spPr bwMode="auto">
          <a:xfrm>
            <a:off x="3479800" y="2971800"/>
            <a:ext cx="228600" cy="296863"/>
          </a:xfrm>
          <a:prstGeom prst="star5">
            <a:avLst/>
          </a:prstGeom>
          <a:solidFill>
            <a:srgbClr val="FFFFFF"/>
          </a:solidFill>
          <a:ln w="9525">
            <a:solidFill>
              <a:srgbClr val="000000"/>
            </a:solidFill>
            <a:miter lim="800000"/>
            <a:headEnd/>
            <a:tailEnd/>
          </a:ln>
        </p:spPr>
        <p:txBody>
          <a:bodyPr/>
          <a:lstStyle/>
          <a:p>
            <a:endParaRPr lang="zh-CN" altLang="en-US"/>
          </a:p>
        </p:txBody>
      </p:sp>
      <p:sp>
        <p:nvSpPr>
          <p:cNvPr id="59433" name="AutoShape 41"/>
          <p:cNvSpPr>
            <a:spLocks noChangeArrowheads="1"/>
          </p:cNvSpPr>
          <p:nvPr/>
        </p:nvSpPr>
        <p:spPr bwMode="auto">
          <a:xfrm>
            <a:off x="4394200" y="2971800"/>
            <a:ext cx="228600" cy="296863"/>
          </a:xfrm>
          <a:prstGeom prst="star5">
            <a:avLst/>
          </a:prstGeom>
          <a:solidFill>
            <a:srgbClr val="FFFFFF"/>
          </a:solidFill>
          <a:ln w="9525">
            <a:solidFill>
              <a:srgbClr val="000000"/>
            </a:solidFill>
            <a:miter lim="800000"/>
            <a:headEnd/>
            <a:tailEnd/>
          </a:ln>
        </p:spPr>
        <p:txBody>
          <a:bodyPr/>
          <a:lstStyle/>
          <a:p>
            <a:endParaRPr lang="zh-CN" altLang="en-US"/>
          </a:p>
        </p:txBody>
      </p:sp>
      <p:sp>
        <p:nvSpPr>
          <p:cNvPr id="59434" name="AutoShape 42"/>
          <p:cNvSpPr>
            <a:spLocks noChangeArrowheads="1"/>
          </p:cNvSpPr>
          <p:nvPr/>
        </p:nvSpPr>
        <p:spPr bwMode="auto">
          <a:xfrm>
            <a:off x="6223000" y="2971800"/>
            <a:ext cx="228600" cy="296863"/>
          </a:xfrm>
          <a:prstGeom prst="star5">
            <a:avLst/>
          </a:prstGeom>
          <a:solidFill>
            <a:srgbClr val="FFFFFF"/>
          </a:solidFill>
          <a:ln w="9525">
            <a:solidFill>
              <a:srgbClr val="000000"/>
            </a:solidFill>
            <a:miter lim="800000"/>
            <a:headEnd/>
            <a:tailEnd/>
          </a:ln>
        </p:spPr>
        <p:txBody>
          <a:bodyPr/>
          <a:lstStyle/>
          <a:p>
            <a:endParaRPr lang="zh-CN" altLang="en-US"/>
          </a:p>
        </p:txBody>
      </p:sp>
      <p:sp>
        <p:nvSpPr>
          <p:cNvPr id="59435" name="AutoShape 43"/>
          <p:cNvSpPr>
            <a:spLocks noChangeArrowheads="1"/>
          </p:cNvSpPr>
          <p:nvPr/>
        </p:nvSpPr>
        <p:spPr bwMode="auto">
          <a:xfrm>
            <a:off x="5194300" y="2971800"/>
            <a:ext cx="228600" cy="296863"/>
          </a:xfrm>
          <a:prstGeom prst="star5">
            <a:avLst/>
          </a:prstGeom>
          <a:solidFill>
            <a:srgbClr val="FFFFFF"/>
          </a:solidFill>
          <a:ln w="9525">
            <a:solidFill>
              <a:srgbClr val="000000"/>
            </a:solidFill>
            <a:miter lim="800000"/>
            <a:headEnd/>
            <a:tailEnd/>
          </a:ln>
        </p:spPr>
        <p:txBody>
          <a:bodyPr/>
          <a:lstStyle/>
          <a:p>
            <a:endParaRPr lang="zh-CN" altLang="en-US"/>
          </a:p>
        </p:txBody>
      </p:sp>
      <p:sp>
        <p:nvSpPr>
          <p:cNvPr id="59436" name="AutoShape 44"/>
          <p:cNvSpPr>
            <a:spLocks noChangeArrowheads="1"/>
          </p:cNvSpPr>
          <p:nvPr/>
        </p:nvSpPr>
        <p:spPr bwMode="auto">
          <a:xfrm>
            <a:off x="2679700" y="3086100"/>
            <a:ext cx="114300" cy="114300"/>
          </a:xfrm>
          <a:custGeom>
            <a:avLst/>
            <a:gdLst>
              <a:gd name="G0" fmla="+- 2700 0 0"/>
              <a:gd name="G1" fmla="*/ G0 2 1"/>
              <a:gd name="G2" fmla="+- 21600 0 G1"/>
              <a:gd name="G3" fmla="*/ G2 G2 1"/>
              <a:gd name="G4" fmla="*/ G0 G0 1"/>
              <a:gd name="G5" fmla="+- G3 0 G4"/>
              <a:gd name="G6" fmla="*/ G5 1 8"/>
              <a:gd name="G7" fmla="sqrt G6"/>
              <a:gd name="G8" fmla="*/ G4 1 8"/>
              <a:gd name="G9" fmla="sqrt G8"/>
              <a:gd name="G10" fmla="+- G7 G9 0"/>
              <a:gd name="G11" fmla="+- G7 0 G9"/>
              <a:gd name="G12" fmla="+- G10 10800 0"/>
              <a:gd name="G13" fmla="+- 10800 0 G10"/>
              <a:gd name="G14" fmla="+- G11 10800 0"/>
              <a:gd name="G15" fmla="+- 10800 0 G11"/>
              <a:gd name="G16" fmla="+- 21600 0 G0"/>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7401" y="15493"/>
                </a:moveTo>
                <a:cubicBezTo>
                  <a:pt x="18376" y="14122"/>
                  <a:pt x="18900" y="12482"/>
                  <a:pt x="18900" y="10800"/>
                </a:cubicBezTo>
                <a:cubicBezTo>
                  <a:pt x="18900" y="6326"/>
                  <a:pt x="15273" y="2700"/>
                  <a:pt x="10800" y="2700"/>
                </a:cubicBezTo>
                <a:cubicBezTo>
                  <a:pt x="9117" y="2699"/>
                  <a:pt x="7477" y="3223"/>
                  <a:pt x="6106" y="4198"/>
                </a:cubicBezTo>
                <a:close/>
                <a:moveTo>
                  <a:pt x="4198" y="6106"/>
                </a:moveTo>
                <a:cubicBezTo>
                  <a:pt x="3223" y="7477"/>
                  <a:pt x="2699" y="9117"/>
                  <a:pt x="2699" y="10799"/>
                </a:cubicBezTo>
                <a:cubicBezTo>
                  <a:pt x="2700" y="15273"/>
                  <a:pt x="6326" y="18900"/>
                  <a:pt x="10800" y="18900"/>
                </a:cubicBezTo>
                <a:cubicBezTo>
                  <a:pt x="12482" y="18900"/>
                  <a:pt x="14122" y="18376"/>
                  <a:pt x="15493" y="17401"/>
                </a:cubicBezTo>
                <a:close/>
              </a:path>
            </a:pathLst>
          </a:custGeom>
          <a:solidFill>
            <a:srgbClr val="FFFFFF"/>
          </a:solidFill>
          <a:ln w="9525">
            <a:solidFill>
              <a:srgbClr val="000000"/>
            </a:solidFill>
            <a:miter lim="800000"/>
            <a:headEnd/>
            <a:tailEnd/>
          </a:ln>
        </p:spPr>
        <p:txBody>
          <a:bodyPr/>
          <a:lstStyle/>
          <a:p>
            <a:endParaRPr lang="zh-CN" altLang="en-US"/>
          </a:p>
        </p:txBody>
      </p:sp>
      <p:sp>
        <p:nvSpPr>
          <p:cNvPr id="59437" name="AutoShape 45"/>
          <p:cNvSpPr>
            <a:spLocks noChangeArrowheads="1"/>
          </p:cNvSpPr>
          <p:nvPr/>
        </p:nvSpPr>
        <p:spPr bwMode="auto">
          <a:xfrm>
            <a:off x="4165600" y="3086100"/>
            <a:ext cx="114300" cy="114300"/>
          </a:xfrm>
          <a:custGeom>
            <a:avLst/>
            <a:gdLst>
              <a:gd name="G0" fmla="+- 2700 0 0"/>
              <a:gd name="G1" fmla="*/ G0 2 1"/>
              <a:gd name="G2" fmla="+- 21600 0 G1"/>
              <a:gd name="G3" fmla="*/ G2 G2 1"/>
              <a:gd name="G4" fmla="*/ G0 G0 1"/>
              <a:gd name="G5" fmla="+- G3 0 G4"/>
              <a:gd name="G6" fmla="*/ G5 1 8"/>
              <a:gd name="G7" fmla="sqrt G6"/>
              <a:gd name="G8" fmla="*/ G4 1 8"/>
              <a:gd name="G9" fmla="sqrt G8"/>
              <a:gd name="G10" fmla="+- G7 G9 0"/>
              <a:gd name="G11" fmla="+- G7 0 G9"/>
              <a:gd name="G12" fmla="+- G10 10800 0"/>
              <a:gd name="G13" fmla="+- 10800 0 G10"/>
              <a:gd name="G14" fmla="+- G11 10800 0"/>
              <a:gd name="G15" fmla="+- 10800 0 G11"/>
              <a:gd name="G16" fmla="+- 21600 0 G0"/>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7401" y="15493"/>
                </a:moveTo>
                <a:cubicBezTo>
                  <a:pt x="18376" y="14122"/>
                  <a:pt x="18900" y="12482"/>
                  <a:pt x="18900" y="10800"/>
                </a:cubicBezTo>
                <a:cubicBezTo>
                  <a:pt x="18900" y="6326"/>
                  <a:pt x="15273" y="2700"/>
                  <a:pt x="10800" y="2700"/>
                </a:cubicBezTo>
                <a:cubicBezTo>
                  <a:pt x="9117" y="2699"/>
                  <a:pt x="7477" y="3223"/>
                  <a:pt x="6106" y="4198"/>
                </a:cubicBezTo>
                <a:close/>
                <a:moveTo>
                  <a:pt x="4198" y="6106"/>
                </a:moveTo>
                <a:cubicBezTo>
                  <a:pt x="3223" y="7477"/>
                  <a:pt x="2699" y="9117"/>
                  <a:pt x="2699" y="10799"/>
                </a:cubicBezTo>
                <a:cubicBezTo>
                  <a:pt x="2700" y="15273"/>
                  <a:pt x="6326" y="18900"/>
                  <a:pt x="10800" y="18900"/>
                </a:cubicBezTo>
                <a:cubicBezTo>
                  <a:pt x="12482" y="18900"/>
                  <a:pt x="14122" y="18376"/>
                  <a:pt x="15493" y="17401"/>
                </a:cubicBezTo>
                <a:close/>
              </a:path>
            </a:pathLst>
          </a:custGeom>
          <a:solidFill>
            <a:srgbClr val="FFFFFF"/>
          </a:solidFill>
          <a:ln w="9525">
            <a:solidFill>
              <a:srgbClr val="000000"/>
            </a:solidFill>
            <a:miter lim="800000"/>
            <a:headEnd/>
            <a:tailEnd/>
          </a:ln>
        </p:spPr>
        <p:txBody>
          <a:bodyPr/>
          <a:lstStyle/>
          <a:p>
            <a:endParaRPr lang="zh-CN" altLang="en-US"/>
          </a:p>
        </p:txBody>
      </p:sp>
      <p:sp>
        <p:nvSpPr>
          <p:cNvPr id="59438" name="Line 46"/>
          <p:cNvSpPr>
            <a:spLocks noChangeShapeType="1"/>
          </p:cNvSpPr>
          <p:nvPr/>
        </p:nvSpPr>
        <p:spPr bwMode="auto">
          <a:xfrm>
            <a:off x="1765300" y="4414838"/>
            <a:ext cx="468630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39" name="AutoShape 47"/>
          <p:cNvSpPr>
            <a:spLocks noChangeArrowheads="1"/>
          </p:cNvSpPr>
          <p:nvPr/>
        </p:nvSpPr>
        <p:spPr bwMode="auto">
          <a:xfrm>
            <a:off x="1765300" y="4419600"/>
            <a:ext cx="114300" cy="114300"/>
          </a:xfrm>
          <a:prstGeom prst="flowChartExtract">
            <a:avLst/>
          </a:prstGeom>
          <a:solidFill>
            <a:srgbClr val="FFFFFF"/>
          </a:solidFill>
          <a:ln w="9525">
            <a:solidFill>
              <a:srgbClr val="000000"/>
            </a:solidFill>
            <a:miter lim="800000"/>
            <a:headEnd/>
            <a:tailEnd/>
          </a:ln>
        </p:spPr>
        <p:txBody>
          <a:bodyPr/>
          <a:lstStyle/>
          <a:p>
            <a:endParaRPr lang="zh-CN" altLang="en-US"/>
          </a:p>
        </p:txBody>
      </p:sp>
      <p:sp>
        <p:nvSpPr>
          <p:cNvPr id="59440" name="AutoShape 48"/>
          <p:cNvSpPr>
            <a:spLocks noChangeArrowheads="1"/>
          </p:cNvSpPr>
          <p:nvPr/>
        </p:nvSpPr>
        <p:spPr bwMode="auto">
          <a:xfrm>
            <a:off x="2108200" y="4305300"/>
            <a:ext cx="114300" cy="114300"/>
          </a:xfrm>
          <a:prstGeom prst="flowChartMerge">
            <a:avLst/>
          </a:prstGeom>
          <a:solidFill>
            <a:srgbClr val="FFFFFF"/>
          </a:solidFill>
          <a:ln w="9525">
            <a:solidFill>
              <a:srgbClr val="000000"/>
            </a:solidFill>
            <a:miter lim="800000"/>
            <a:headEnd/>
            <a:tailEnd/>
          </a:ln>
        </p:spPr>
        <p:txBody>
          <a:bodyPr/>
          <a:lstStyle/>
          <a:p>
            <a:endParaRPr lang="zh-CN" altLang="en-US"/>
          </a:p>
        </p:txBody>
      </p:sp>
      <p:sp>
        <p:nvSpPr>
          <p:cNvPr id="59441" name="Line 49"/>
          <p:cNvSpPr>
            <a:spLocks noChangeShapeType="1"/>
          </p:cNvSpPr>
          <p:nvPr/>
        </p:nvSpPr>
        <p:spPr bwMode="auto">
          <a:xfrm flipH="1">
            <a:off x="1308100" y="4414838"/>
            <a:ext cx="457200" cy="0"/>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42" name="AutoShape 50"/>
          <p:cNvSpPr>
            <a:spLocks noChangeArrowheads="1"/>
          </p:cNvSpPr>
          <p:nvPr/>
        </p:nvSpPr>
        <p:spPr bwMode="auto">
          <a:xfrm>
            <a:off x="4851400" y="4302125"/>
            <a:ext cx="114300" cy="114300"/>
          </a:xfrm>
          <a:prstGeom prst="star5">
            <a:avLst/>
          </a:prstGeom>
          <a:solidFill>
            <a:srgbClr val="FFFFFF"/>
          </a:solidFill>
          <a:ln w="9525">
            <a:solidFill>
              <a:srgbClr val="000000"/>
            </a:solidFill>
            <a:miter lim="800000"/>
            <a:headEnd/>
            <a:tailEnd/>
          </a:ln>
        </p:spPr>
        <p:txBody>
          <a:bodyPr/>
          <a:lstStyle/>
          <a:p>
            <a:endParaRPr lang="zh-CN" altLang="en-US"/>
          </a:p>
        </p:txBody>
      </p:sp>
      <p:sp>
        <p:nvSpPr>
          <p:cNvPr id="59443" name="Text Box 51"/>
          <p:cNvSpPr txBox="1">
            <a:spLocks noChangeArrowheads="1"/>
          </p:cNvSpPr>
          <p:nvPr/>
        </p:nvSpPr>
        <p:spPr bwMode="auto">
          <a:xfrm>
            <a:off x="3022600" y="4533900"/>
            <a:ext cx="342900" cy="2286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t>5</a:t>
            </a:r>
          </a:p>
        </p:txBody>
      </p:sp>
      <p:sp>
        <p:nvSpPr>
          <p:cNvPr id="59444" name="Text Box 52"/>
          <p:cNvSpPr txBox="1">
            <a:spLocks noChangeArrowheads="1"/>
          </p:cNvSpPr>
          <p:nvPr/>
        </p:nvSpPr>
        <p:spPr bwMode="auto">
          <a:xfrm>
            <a:off x="3479800" y="4533900"/>
            <a:ext cx="342900" cy="2286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t>3</a:t>
            </a:r>
          </a:p>
        </p:txBody>
      </p:sp>
      <p:sp>
        <p:nvSpPr>
          <p:cNvPr id="59445" name="Text Box 53"/>
          <p:cNvSpPr txBox="1">
            <a:spLocks noChangeArrowheads="1"/>
          </p:cNvSpPr>
          <p:nvPr/>
        </p:nvSpPr>
        <p:spPr bwMode="auto">
          <a:xfrm>
            <a:off x="4737100" y="4533900"/>
            <a:ext cx="342900" cy="3429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t>7</a:t>
            </a:r>
          </a:p>
        </p:txBody>
      </p:sp>
      <p:sp>
        <p:nvSpPr>
          <p:cNvPr id="59446" name="Text Box 54"/>
          <p:cNvSpPr txBox="1">
            <a:spLocks noChangeArrowheads="1"/>
          </p:cNvSpPr>
          <p:nvPr/>
        </p:nvSpPr>
        <p:spPr bwMode="auto">
          <a:xfrm>
            <a:off x="5194300" y="4533900"/>
            <a:ext cx="342900" cy="3429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t>3</a:t>
            </a:r>
          </a:p>
        </p:txBody>
      </p:sp>
      <p:sp>
        <p:nvSpPr>
          <p:cNvPr id="59447" name="Text Box 55"/>
          <p:cNvSpPr txBox="1">
            <a:spLocks noChangeArrowheads="1"/>
          </p:cNvSpPr>
          <p:nvPr/>
        </p:nvSpPr>
        <p:spPr bwMode="auto">
          <a:xfrm>
            <a:off x="4394200" y="4533900"/>
            <a:ext cx="342900" cy="3429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t>2</a:t>
            </a:r>
          </a:p>
        </p:txBody>
      </p:sp>
      <p:sp>
        <p:nvSpPr>
          <p:cNvPr id="59448" name="Text Box 56"/>
          <p:cNvSpPr txBox="1">
            <a:spLocks noChangeArrowheads="1"/>
          </p:cNvSpPr>
          <p:nvPr/>
        </p:nvSpPr>
        <p:spPr bwMode="auto">
          <a:xfrm>
            <a:off x="6223000" y="4533900"/>
            <a:ext cx="711200" cy="3429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t>14</a:t>
            </a:r>
          </a:p>
        </p:txBody>
      </p:sp>
      <p:sp>
        <p:nvSpPr>
          <p:cNvPr id="59449" name="Text Box 57"/>
          <p:cNvSpPr txBox="1">
            <a:spLocks noChangeArrowheads="1"/>
          </p:cNvSpPr>
          <p:nvPr/>
        </p:nvSpPr>
        <p:spPr bwMode="auto">
          <a:xfrm>
            <a:off x="5651500" y="4533900"/>
            <a:ext cx="342900" cy="3429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9450" name="AutoShape 58"/>
          <p:cNvSpPr>
            <a:spLocks noChangeArrowheads="1"/>
          </p:cNvSpPr>
          <p:nvPr/>
        </p:nvSpPr>
        <p:spPr bwMode="auto">
          <a:xfrm>
            <a:off x="2451100" y="4418013"/>
            <a:ext cx="114300" cy="114300"/>
          </a:xfrm>
          <a:prstGeom prst="flowChartExtract">
            <a:avLst/>
          </a:prstGeom>
          <a:solidFill>
            <a:srgbClr val="FFFFFF"/>
          </a:solidFill>
          <a:ln w="9525">
            <a:solidFill>
              <a:srgbClr val="000000"/>
            </a:solidFill>
            <a:miter lim="800000"/>
            <a:headEnd/>
            <a:tailEnd/>
          </a:ln>
        </p:spPr>
        <p:txBody>
          <a:bodyPr/>
          <a:lstStyle/>
          <a:p>
            <a:endParaRPr lang="zh-CN" altLang="en-US"/>
          </a:p>
        </p:txBody>
      </p:sp>
      <p:sp>
        <p:nvSpPr>
          <p:cNvPr id="59451" name="AutoShape 59"/>
          <p:cNvSpPr>
            <a:spLocks noChangeArrowheads="1"/>
          </p:cNvSpPr>
          <p:nvPr/>
        </p:nvSpPr>
        <p:spPr bwMode="auto">
          <a:xfrm>
            <a:off x="3937000" y="4418013"/>
            <a:ext cx="114300" cy="114300"/>
          </a:xfrm>
          <a:prstGeom prst="flowChartExtract">
            <a:avLst/>
          </a:prstGeom>
          <a:solidFill>
            <a:srgbClr val="FFFFFF"/>
          </a:solidFill>
          <a:ln w="9525">
            <a:solidFill>
              <a:srgbClr val="000000"/>
            </a:solidFill>
            <a:miter lim="800000"/>
            <a:headEnd/>
            <a:tailEnd/>
          </a:ln>
        </p:spPr>
        <p:txBody>
          <a:bodyPr/>
          <a:lstStyle/>
          <a:p>
            <a:endParaRPr lang="zh-CN" altLang="en-US"/>
          </a:p>
        </p:txBody>
      </p:sp>
      <p:sp>
        <p:nvSpPr>
          <p:cNvPr id="59452" name="AutoShape 60"/>
          <p:cNvSpPr>
            <a:spLocks noChangeArrowheads="1"/>
          </p:cNvSpPr>
          <p:nvPr/>
        </p:nvSpPr>
        <p:spPr bwMode="auto">
          <a:xfrm>
            <a:off x="3022600" y="4191000"/>
            <a:ext cx="228600" cy="296863"/>
          </a:xfrm>
          <a:prstGeom prst="star5">
            <a:avLst/>
          </a:prstGeom>
          <a:solidFill>
            <a:srgbClr val="FFFFFF"/>
          </a:solidFill>
          <a:ln w="9525">
            <a:solidFill>
              <a:srgbClr val="000000"/>
            </a:solidFill>
            <a:miter lim="800000"/>
            <a:headEnd/>
            <a:tailEnd/>
          </a:ln>
        </p:spPr>
        <p:txBody>
          <a:bodyPr/>
          <a:lstStyle/>
          <a:p>
            <a:endParaRPr lang="zh-CN" altLang="en-US"/>
          </a:p>
        </p:txBody>
      </p:sp>
      <p:sp>
        <p:nvSpPr>
          <p:cNvPr id="59453" name="AutoShape 61"/>
          <p:cNvSpPr>
            <a:spLocks noChangeArrowheads="1"/>
          </p:cNvSpPr>
          <p:nvPr/>
        </p:nvSpPr>
        <p:spPr bwMode="auto">
          <a:xfrm>
            <a:off x="3479800" y="4191000"/>
            <a:ext cx="228600" cy="296863"/>
          </a:xfrm>
          <a:prstGeom prst="star5">
            <a:avLst/>
          </a:prstGeom>
          <a:solidFill>
            <a:srgbClr val="FFFFFF"/>
          </a:solidFill>
          <a:ln w="9525">
            <a:solidFill>
              <a:srgbClr val="000000"/>
            </a:solidFill>
            <a:miter lim="800000"/>
            <a:headEnd/>
            <a:tailEnd/>
          </a:ln>
        </p:spPr>
        <p:txBody>
          <a:bodyPr/>
          <a:lstStyle/>
          <a:p>
            <a:endParaRPr lang="zh-CN" altLang="en-US"/>
          </a:p>
        </p:txBody>
      </p:sp>
      <p:sp>
        <p:nvSpPr>
          <p:cNvPr id="59454" name="AutoShape 62"/>
          <p:cNvSpPr>
            <a:spLocks noChangeArrowheads="1"/>
          </p:cNvSpPr>
          <p:nvPr/>
        </p:nvSpPr>
        <p:spPr bwMode="auto">
          <a:xfrm>
            <a:off x="4394200" y="4191000"/>
            <a:ext cx="228600" cy="296863"/>
          </a:xfrm>
          <a:prstGeom prst="star5">
            <a:avLst/>
          </a:prstGeom>
          <a:solidFill>
            <a:srgbClr val="FFFFFF"/>
          </a:solidFill>
          <a:ln w="9525">
            <a:solidFill>
              <a:srgbClr val="000000"/>
            </a:solidFill>
            <a:miter lim="800000"/>
            <a:headEnd/>
            <a:tailEnd/>
          </a:ln>
        </p:spPr>
        <p:txBody>
          <a:bodyPr/>
          <a:lstStyle/>
          <a:p>
            <a:endParaRPr lang="zh-CN" altLang="en-US"/>
          </a:p>
        </p:txBody>
      </p:sp>
      <p:sp>
        <p:nvSpPr>
          <p:cNvPr id="59455" name="AutoShape 63"/>
          <p:cNvSpPr>
            <a:spLocks noChangeArrowheads="1"/>
          </p:cNvSpPr>
          <p:nvPr/>
        </p:nvSpPr>
        <p:spPr bwMode="auto">
          <a:xfrm>
            <a:off x="6223000" y="4191000"/>
            <a:ext cx="228600" cy="296863"/>
          </a:xfrm>
          <a:prstGeom prst="star5">
            <a:avLst/>
          </a:prstGeom>
          <a:solidFill>
            <a:srgbClr val="FFFFFF"/>
          </a:solidFill>
          <a:ln w="9525">
            <a:solidFill>
              <a:srgbClr val="000000"/>
            </a:solidFill>
            <a:miter lim="800000"/>
            <a:headEnd/>
            <a:tailEnd/>
          </a:ln>
        </p:spPr>
        <p:txBody>
          <a:bodyPr/>
          <a:lstStyle/>
          <a:p>
            <a:endParaRPr lang="zh-CN" altLang="en-US"/>
          </a:p>
        </p:txBody>
      </p:sp>
      <p:sp>
        <p:nvSpPr>
          <p:cNvPr id="59456" name="AutoShape 64"/>
          <p:cNvSpPr>
            <a:spLocks noChangeArrowheads="1"/>
          </p:cNvSpPr>
          <p:nvPr/>
        </p:nvSpPr>
        <p:spPr bwMode="auto">
          <a:xfrm>
            <a:off x="5194300" y="4191000"/>
            <a:ext cx="228600" cy="296863"/>
          </a:xfrm>
          <a:prstGeom prst="star5">
            <a:avLst/>
          </a:prstGeom>
          <a:solidFill>
            <a:srgbClr val="FFFFFF"/>
          </a:solidFill>
          <a:ln w="9525">
            <a:solidFill>
              <a:srgbClr val="000000"/>
            </a:solidFill>
            <a:miter lim="800000"/>
            <a:headEnd/>
            <a:tailEnd/>
          </a:ln>
        </p:spPr>
        <p:txBody>
          <a:bodyPr/>
          <a:lstStyle/>
          <a:p>
            <a:endParaRPr lang="zh-CN" altLang="en-US"/>
          </a:p>
        </p:txBody>
      </p:sp>
      <p:sp>
        <p:nvSpPr>
          <p:cNvPr id="59457" name="AutoShape 65"/>
          <p:cNvSpPr>
            <a:spLocks noChangeArrowheads="1"/>
          </p:cNvSpPr>
          <p:nvPr/>
        </p:nvSpPr>
        <p:spPr bwMode="auto">
          <a:xfrm>
            <a:off x="2679700" y="4305300"/>
            <a:ext cx="114300" cy="114300"/>
          </a:xfrm>
          <a:custGeom>
            <a:avLst/>
            <a:gdLst>
              <a:gd name="G0" fmla="+- 2700 0 0"/>
              <a:gd name="G1" fmla="*/ G0 2 1"/>
              <a:gd name="G2" fmla="+- 21600 0 G1"/>
              <a:gd name="G3" fmla="*/ G2 G2 1"/>
              <a:gd name="G4" fmla="*/ G0 G0 1"/>
              <a:gd name="G5" fmla="+- G3 0 G4"/>
              <a:gd name="G6" fmla="*/ G5 1 8"/>
              <a:gd name="G7" fmla="sqrt G6"/>
              <a:gd name="G8" fmla="*/ G4 1 8"/>
              <a:gd name="G9" fmla="sqrt G8"/>
              <a:gd name="G10" fmla="+- G7 G9 0"/>
              <a:gd name="G11" fmla="+- G7 0 G9"/>
              <a:gd name="G12" fmla="+- G10 10800 0"/>
              <a:gd name="G13" fmla="+- 10800 0 G10"/>
              <a:gd name="G14" fmla="+- G11 10800 0"/>
              <a:gd name="G15" fmla="+- 10800 0 G11"/>
              <a:gd name="G16" fmla="+- 21600 0 G0"/>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7401" y="15493"/>
                </a:moveTo>
                <a:cubicBezTo>
                  <a:pt x="18376" y="14122"/>
                  <a:pt x="18900" y="12482"/>
                  <a:pt x="18900" y="10800"/>
                </a:cubicBezTo>
                <a:cubicBezTo>
                  <a:pt x="18900" y="6326"/>
                  <a:pt x="15273" y="2700"/>
                  <a:pt x="10800" y="2700"/>
                </a:cubicBezTo>
                <a:cubicBezTo>
                  <a:pt x="9117" y="2699"/>
                  <a:pt x="7477" y="3223"/>
                  <a:pt x="6106" y="4198"/>
                </a:cubicBezTo>
                <a:close/>
                <a:moveTo>
                  <a:pt x="4198" y="6106"/>
                </a:moveTo>
                <a:cubicBezTo>
                  <a:pt x="3223" y="7477"/>
                  <a:pt x="2699" y="9117"/>
                  <a:pt x="2699" y="10799"/>
                </a:cubicBezTo>
                <a:cubicBezTo>
                  <a:pt x="2700" y="15273"/>
                  <a:pt x="6326" y="18900"/>
                  <a:pt x="10800" y="18900"/>
                </a:cubicBezTo>
                <a:cubicBezTo>
                  <a:pt x="12482" y="18900"/>
                  <a:pt x="14122" y="18376"/>
                  <a:pt x="15493" y="17401"/>
                </a:cubicBezTo>
                <a:close/>
              </a:path>
            </a:pathLst>
          </a:custGeom>
          <a:solidFill>
            <a:srgbClr val="FFFFFF"/>
          </a:solidFill>
          <a:ln w="9525">
            <a:solidFill>
              <a:srgbClr val="000000"/>
            </a:solidFill>
            <a:miter lim="800000"/>
            <a:headEnd/>
            <a:tailEnd/>
          </a:ln>
        </p:spPr>
        <p:txBody>
          <a:bodyPr/>
          <a:lstStyle/>
          <a:p>
            <a:endParaRPr lang="zh-CN" altLang="en-US"/>
          </a:p>
        </p:txBody>
      </p:sp>
      <p:sp>
        <p:nvSpPr>
          <p:cNvPr id="59458" name="AutoShape 66"/>
          <p:cNvSpPr>
            <a:spLocks noChangeArrowheads="1"/>
          </p:cNvSpPr>
          <p:nvPr/>
        </p:nvSpPr>
        <p:spPr bwMode="auto">
          <a:xfrm>
            <a:off x="4165600" y="4305300"/>
            <a:ext cx="114300" cy="114300"/>
          </a:xfrm>
          <a:custGeom>
            <a:avLst/>
            <a:gdLst>
              <a:gd name="G0" fmla="+- 2700 0 0"/>
              <a:gd name="G1" fmla="*/ G0 2 1"/>
              <a:gd name="G2" fmla="+- 21600 0 G1"/>
              <a:gd name="G3" fmla="*/ G2 G2 1"/>
              <a:gd name="G4" fmla="*/ G0 G0 1"/>
              <a:gd name="G5" fmla="+- G3 0 G4"/>
              <a:gd name="G6" fmla="*/ G5 1 8"/>
              <a:gd name="G7" fmla="sqrt G6"/>
              <a:gd name="G8" fmla="*/ G4 1 8"/>
              <a:gd name="G9" fmla="sqrt G8"/>
              <a:gd name="G10" fmla="+- G7 G9 0"/>
              <a:gd name="G11" fmla="+- G7 0 G9"/>
              <a:gd name="G12" fmla="+- G10 10800 0"/>
              <a:gd name="G13" fmla="+- 10800 0 G10"/>
              <a:gd name="G14" fmla="+- G11 10800 0"/>
              <a:gd name="G15" fmla="+- 10800 0 G11"/>
              <a:gd name="G16" fmla="+- 21600 0 G0"/>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7401" y="15493"/>
                </a:moveTo>
                <a:cubicBezTo>
                  <a:pt x="18376" y="14122"/>
                  <a:pt x="18900" y="12482"/>
                  <a:pt x="18900" y="10800"/>
                </a:cubicBezTo>
                <a:cubicBezTo>
                  <a:pt x="18900" y="6326"/>
                  <a:pt x="15273" y="2700"/>
                  <a:pt x="10800" y="2700"/>
                </a:cubicBezTo>
                <a:cubicBezTo>
                  <a:pt x="9117" y="2699"/>
                  <a:pt x="7477" y="3223"/>
                  <a:pt x="6106" y="4198"/>
                </a:cubicBezTo>
                <a:close/>
                <a:moveTo>
                  <a:pt x="4198" y="6106"/>
                </a:moveTo>
                <a:cubicBezTo>
                  <a:pt x="3223" y="7477"/>
                  <a:pt x="2699" y="9117"/>
                  <a:pt x="2699" y="10799"/>
                </a:cubicBezTo>
                <a:cubicBezTo>
                  <a:pt x="2700" y="15273"/>
                  <a:pt x="6326" y="18900"/>
                  <a:pt x="10800" y="18900"/>
                </a:cubicBezTo>
                <a:cubicBezTo>
                  <a:pt x="12482" y="18900"/>
                  <a:pt x="14122" y="18376"/>
                  <a:pt x="15493" y="17401"/>
                </a:cubicBezTo>
                <a:close/>
              </a:path>
            </a:pathLst>
          </a:custGeom>
          <a:solidFill>
            <a:srgbClr val="FFFFFF"/>
          </a:solidFill>
          <a:ln w="9525">
            <a:solidFill>
              <a:srgbClr val="000000"/>
            </a:solidFill>
            <a:miter lim="800000"/>
            <a:headEnd/>
            <a:tailEnd/>
          </a:ln>
        </p:spPr>
        <p:txBody>
          <a:bodyPr/>
          <a:lstStyle/>
          <a:p>
            <a:endParaRPr lang="zh-CN" altLang="en-US"/>
          </a:p>
        </p:txBody>
      </p:sp>
      <p:sp>
        <p:nvSpPr>
          <p:cNvPr id="59459" name="Rectangle 67"/>
          <p:cNvSpPr>
            <a:spLocks noChangeArrowheads="1"/>
          </p:cNvSpPr>
          <p:nvPr/>
        </p:nvSpPr>
        <p:spPr bwMode="auto">
          <a:xfrm>
            <a:off x="727075" y="228600"/>
            <a:ext cx="11160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ltLang="zh-CN"/>
              <a:t>CDC42</a:t>
            </a:r>
          </a:p>
        </p:txBody>
      </p:sp>
      <p:sp>
        <p:nvSpPr>
          <p:cNvPr id="59460" name="Rectangle 68"/>
          <p:cNvSpPr>
            <a:spLocks noChangeArrowheads="1"/>
          </p:cNvSpPr>
          <p:nvPr/>
        </p:nvSpPr>
        <p:spPr bwMode="auto">
          <a:xfrm>
            <a:off x="796925" y="1066800"/>
            <a:ext cx="10128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ltLang="zh-CN"/>
              <a:t>human</a:t>
            </a:r>
          </a:p>
        </p:txBody>
      </p:sp>
      <p:sp>
        <p:nvSpPr>
          <p:cNvPr id="59461" name="Rectangle 69"/>
          <p:cNvSpPr>
            <a:spLocks noChangeArrowheads="1"/>
          </p:cNvSpPr>
          <p:nvPr/>
        </p:nvSpPr>
        <p:spPr bwMode="auto">
          <a:xfrm>
            <a:off x="773113" y="2374900"/>
            <a:ext cx="9794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ltLang="zh-CN"/>
              <a:t>mouse</a:t>
            </a:r>
          </a:p>
        </p:txBody>
      </p:sp>
      <p:sp>
        <p:nvSpPr>
          <p:cNvPr id="59462" name="Rectangle 70"/>
          <p:cNvSpPr>
            <a:spLocks noChangeArrowheads="1"/>
          </p:cNvSpPr>
          <p:nvPr/>
        </p:nvSpPr>
        <p:spPr bwMode="auto">
          <a:xfrm>
            <a:off x="866775" y="3602038"/>
            <a:ext cx="5048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ltLang="zh-CN"/>
              <a:t>rat</a:t>
            </a:r>
          </a:p>
        </p:txBody>
      </p:sp>
    </p:spTree>
    <p:extLst>
      <p:ext uri="{BB962C8B-B14F-4D97-AF65-F5344CB8AC3E}">
        <p14:creationId xmlns:p14="http://schemas.microsoft.com/office/powerpoint/2010/main" val="91082567"/>
      </p:ext>
    </p:extLst>
  </p:cSld>
  <p:clrMapOvr>
    <a:masterClrMapping/>
  </p:clrMapOvr>
  <p:timing>
    <p:tnLst>
      <p:par>
        <p:cTn xmlns:p14="http://schemas.microsoft.com/office/powerpoint/2010/mai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a:xfrm>
            <a:off x="609600" y="381000"/>
            <a:ext cx="7772400" cy="1143000"/>
          </a:xfrm>
        </p:spPr>
        <p:txBody>
          <a:bodyPr/>
          <a:lstStyle/>
          <a:p>
            <a:r>
              <a:rPr lang="en-US" altLang="zh-CN">
                <a:latin typeface="Times New Roman" charset="0"/>
              </a:rPr>
              <a:t>Truncated exon</a:t>
            </a:r>
          </a:p>
        </p:txBody>
      </p:sp>
      <p:sp>
        <p:nvSpPr>
          <p:cNvPr id="36867" name="Rectangle 3"/>
          <p:cNvSpPr>
            <a:spLocks noGrp="1" noChangeArrowheads="1"/>
          </p:cNvSpPr>
          <p:nvPr>
            <p:ph type="body" idx="1"/>
          </p:nvPr>
        </p:nvSpPr>
        <p:spPr>
          <a:xfrm>
            <a:off x="609600" y="1676400"/>
            <a:ext cx="8001000" cy="4876800"/>
          </a:xfrm>
        </p:spPr>
        <p:txBody>
          <a:bodyPr/>
          <a:lstStyle/>
          <a:p>
            <a:r>
              <a:rPr lang="en-US" altLang="zh-CN" sz="2800">
                <a:latin typeface="Times New Roman" charset="0"/>
              </a:rPr>
              <a:t>WW domain binding protein 2 (Wbp2) has a truncated exon in rat but not in human or mouse. 67 (human), 31 (mouse), 14 (rat) polyA ESTs use a conserved class I polyA site. Only one rat polyA EST uses a class IV polyA site within the last internal exon of the reference sequence. </a:t>
            </a:r>
          </a:p>
          <a:p>
            <a:r>
              <a:rPr lang="en-US" altLang="zh-CN" sz="2800">
                <a:latin typeface="Times New Roman" charset="0"/>
              </a:rPr>
              <a:t>This polyA EST truncates the coding sequence before it reaches the stop codon. No canonical polyA signals (AATAAA and ATTAAA) or their variants are found near the polyA site. </a:t>
            </a:r>
          </a:p>
        </p:txBody>
      </p:sp>
    </p:spTree>
    <p:extLst>
      <p:ext uri="{BB962C8B-B14F-4D97-AF65-F5344CB8AC3E}">
        <p14:creationId xmlns:p14="http://schemas.microsoft.com/office/powerpoint/2010/main" val="2272209694"/>
      </p:ext>
    </p:extLst>
  </p:cSld>
  <p:clrMapOvr>
    <a:masterClrMapping/>
  </p:clrMapOvr>
  <p:timing>
    <p:tnLst>
      <p:par>
        <p:cTn xmlns:p14="http://schemas.microsoft.com/office/powerpoint/2010/mai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a:xfrm>
            <a:off x="609600" y="304800"/>
            <a:ext cx="7772400" cy="1143000"/>
          </a:xfrm>
        </p:spPr>
        <p:txBody>
          <a:bodyPr/>
          <a:lstStyle/>
          <a:p>
            <a:r>
              <a:rPr lang="en-US" altLang="zh-CN">
                <a:solidFill>
                  <a:schemeClr val="tx1"/>
                </a:solidFill>
                <a:latin typeface="Times New Roman" charset="0"/>
              </a:rPr>
              <a:t>Protein-coding capacity</a:t>
            </a:r>
          </a:p>
        </p:txBody>
      </p:sp>
      <p:sp>
        <p:nvSpPr>
          <p:cNvPr id="37891" name="Rectangle 3"/>
          <p:cNvSpPr>
            <a:spLocks noGrp="1" noChangeArrowheads="1"/>
          </p:cNvSpPr>
          <p:nvPr>
            <p:ph type="body" idx="1"/>
          </p:nvPr>
        </p:nvSpPr>
        <p:spPr>
          <a:xfrm>
            <a:off x="685800" y="1600200"/>
            <a:ext cx="7924800" cy="4419600"/>
          </a:xfrm>
        </p:spPr>
        <p:txBody>
          <a:bodyPr>
            <a:normAutofit lnSpcReduction="10000"/>
          </a:bodyPr>
          <a:lstStyle/>
          <a:p>
            <a:pPr>
              <a:lnSpc>
                <a:spcPct val="90000"/>
              </a:lnSpc>
            </a:pPr>
            <a:r>
              <a:rPr lang="en-US" altLang="zh-CN" sz="2800">
                <a:latin typeface="Times New Roman" charset="0"/>
              </a:rPr>
              <a:t>Most of class I polyA sites (99% in human) fall downstream of the stop codon of the reference sequence. They share the stop codon with the reference sequence and encode the same protein. </a:t>
            </a:r>
          </a:p>
          <a:p>
            <a:pPr>
              <a:lnSpc>
                <a:spcPct val="90000"/>
              </a:lnSpc>
            </a:pPr>
            <a:r>
              <a:rPr lang="en-US" altLang="zh-CN" sz="2800">
                <a:latin typeface="Times New Roman" charset="0"/>
              </a:rPr>
              <a:t>Most of class IV polyA sites (87% in human) fall between the start and stop codons of the reference sequence on the genome. These class IV ESTs truncate the coding exon of the reference sequence and lack the stop codon. </a:t>
            </a:r>
          </a:p>
          <a:p>
            <a:pPr>
              <a:lnSpc>
                <a:spcPct val="90000"/>
              </a:lnSpc>
            </a:pPr>
            <a:r>
              <a:rPr lang="en-US" altLang="zh-CN" sz="2800">
                <a:latin typeface="Times New Roman" charset="0"/>
              </a:rPr>
              <a:t>Class II and III ESTs may have stop codons hidden in the introns of the reference sequence.</a:t>
            </a:r>
          </a:p>
        </p:txBody>
      </p:sp>
    </p:spTree>
    <p:extLst>
      <p:ext uri="{BB962C8B-B14F-4D97-AF65-F5344CB8AC3E}">
        <p14:creationId xmlns:p14="http://schemas.microsoft.com/office/powerpoint/2010/main" val="3807041799"/>
      </p:ext>
    </p:extLst>
  </p:cSld>
  <p:clrMapOvr>
    <a:masterClrMapping/>
  </p:clrMapOvr>
  <p:timing>
    <p:tnLst>
      <p:par>
        <p:cTn xmlns:p14="http://schemas.microsoft.com/office/powerpoint/2010/mai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8916" name="Group 4"/>
          <p:cNvGraphicFramePr>
            <a:graphicFrameLocks noGrp="1"/>
          </p:cNvGraphicFramePr>
          <p:nvPr>
            <p:ph type="tbl" idx="1"/>
          </p:nvPr>
        </p:nvGraphicFramePr>
        <p:xfrm>
          <a:off x="609600" y="1219200"/>
          <a:ext cx="7772400" cy="3276601"/>
        </p:xfrm>
        <a:graphic>
          <a:graphicData uri="http://schemas.openxmlformats.org/drawingml/2006/table">
            <a:tbl>
              <a:tblPr/>
              <a:tblGrid>
                <a:gridCol w="2589213"/>
                <a:gridCol w="2592387"/>
                <a:gridCol w="2590800"/>
              </a:tblGrid>
              <a:tr h="15367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a:ln>
                            <a:noFill/>
                          </a:ln>
                          <a:solidFill>
                            <a:schemeClr val="tx1"/>
                          </a:solidFill>
                          <a:effectLst/>
                          <a:latin typeface="Times New Roman" charset="0"/>
                          <a:ea typeface="宋体" charset="0"/>
                        </a:rPr>
                        <a:t>Presence of stop codons</a:t>
                      </a:r>
                      <a:endParaRPr kumimoji="0" lang="en-US" altLang="zh-CN" sz="2800" b="0" i="0" u="none" strike="noStrike" cap="none" normalizeH="0" baseline="0">
                        <a:ln>
                          <a:noFill/>
                        </a:ln>
                        <a:solidFill>
                          <a:schemeClr val="tx1"/>
                        </a:solidFill>
                        <a:effectLst/>
                        <a:latin typeface="Times" charset="0"/>
                        <a:ea typeface="宋体"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a:ln>
                            <a:noFill/>
                          </a:ln>
                          <a:solidFill>
                            <a:schemeClr val="tx1"/>
                          </a:solidFill>
                          <a:effectLst/>
                          <a:latin typeface="Times New Roman" charset="0"/>
                          <a:ea typeface="宋体" charset="0"/>
                        </a:rPr>
                        <a:t>Class II polyA sites</a:t>
                      </a:r>
                      <a:endParaRPr kumimoji="0" lang="en-US" altLang="zh-CN" sz="2800" b="0" i="0" u="none" strike="noStrike" cap="none" normalizeH="0" baseline="0">
                        <a:ln>
                          <a:noFill/>
                        </a:ln>
                        <a:solidFill>
                          <a:schemeClr val="tx1"/>
                        </a:solidFill>
                        <a:effectLst/>
                        <a:latin typeface="Times" charset="0"/>
                        <a:ea typeface="宋体"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a:ln>
                            <a:noFill/>
                          </a:ln>
                          <a:solidFill>
                            <a:schemeClr val="tx1"/>
                          </a:solidFill>
                          <a:effectLst/>
                          <a:latin typeface="Times New Roman" charset="0"/>
                          <a:ea typeface="宋体" charset="0"/>
                        </a:rPr>
                        <a:t>Class III polyA sites</a:t>
                      </a:r>
                      <a:endParaRPr kumimoji="0" lang="en-US" altLang="zh-CN" sz="2800" b="0" i="0" u="none" strike="noStrike" cap="none" normalizeH="0" baseline="0">
                        <a:ln>
                          <a:noFill/>
                        </a:ln>
                        <a:solidFill>
                          <a:schemeClr val="tx1"/>
                        </a:solidFill>
                        <a:effectLst/>
                        <a:latin typeface="Times" charset="0"/>
                        <a:ea typeface="宋体"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7943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a:ln>
                            <a:noFill/>
                          </a:ln>
                          <a:solidFill>
                            <a:schemeClr val="tx1"/>
                          </a:solidFill>
                          <a:effectLst/>
                          <a:latin typeface="Times New Roman" charset="0"/>
                          <a:ea typeface="宋体" charset="0"/>
                        </a:rPr>
                        <a:t>Human</a:t>
                      </a:r>
                      <a:endParaRPr kumimoji="0" lang="en-US" altLang="zh-CN" sz="2800" b="0" i="0" u="none" strike="noStrike" cap="none" normalizeH="0" baseline="0">
                        <a:ln>
                          <a:noFill/>
                        </a:ln>
                        <a:solidFill>
                          <a:schemeClr val="tx1"/>
                        </a:solidFill>
                        <a:effectLst/>
                        <a:latin typeface="Times" charset="0"/>
                        <a:ea typeface="宋体"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a:ln>
                            <a:noFill/>
                          </a:ln>
                          <a:solidFill>
                            <a:schemeClr val="tx1"/>
                          </a:solidFill>
                          <a:effectLst/>
                          <a:latin typeface="Times New Roman" charset="0"/>
                          <a:ea typeface="宋体" charset="0"/>
                        </a:rPr>
                        <a:t>81%</a:t>
                      </a:r>
                      <a:endParaRPr kumimoji="0" lang="en-US" altLang="zh-CN" sz="2800" b="0" i="0" u="none" strike="noStrike" cap="none" normalizeH="0" baseline="0">
                        <a:ln>
                          <a:noFill/>
                        </a:ln>
                        <a:solidFill>
                          <a:schemeClr val="tx1"/>
                        </a:solidFill>
                        <a:effectLst/>
                        <a:latin typeface="Times" charset="0"/>
                        <a:ea typeface="宋体"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a:ln>
                            <a:noFill/>
                          </a:ln>
                          <a:solidFill>
                            <a:schemeClr val="tx1"/>
                          </a:solidFill>
                          <a:effectLst/>
                          <a:latin typeface="Times New Roman" charset="0"/>
                          <a:ea typeface="宋体" charset="0"/>
                        </a:rPr>
                        <a:t>88%</a:t>
                      </a:r>
                      <a:endParaRPr kumimoji="0" lang="en-US" altLang="zh-CN" sz="2800" b="0" i="0" u="none" strike="noStrike" cap="none" normalizeH="0" baseline="0">
                        <a:ln>
                          <a:noFill/>
                        </a:ln>
                        <a:solidFill>
                          <a:schemeClr val="tx1"/>
                        </a:solidFill>
                        <a:effectLst/>
                        <a:latin typeface="Times" charset="0"/>
                        <a:ea typeface="宋体"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8102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a:ln>
                            <a:noFill/>
                          </a:ln>
                          <a:solidFill>
                            <a:schemeClr val="tx1"/>
                          </a:solidFill>
                          <a:effectLst/>
                          <a:latin typeface="Times New Roman" charset="0"/>
                          <a:ea typeface="宋体" charset="0"/>
                        </a:rPr>
                        <a:t>Mouse</a:t>
                      </a:r>
                      <a:endParaRPr kumimoji="0" lang="en-US" altLang="zh-CN" sz="2800" b="0" i="0" u="none" strike="noStrike" cap="none" normalizeH="0" baseline="0">
                        <a:ln>
                          <a:noFill/>
                        </a:ln>
                        <a:solidFill>
                          <a:schemeClr val="tx1"/>
                        </a:solidFill>
                        <a:effectLst/>
                        <a:latin typeface="Times" charset="0"/>
                        <a:ea typeface="宋体"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a:ln>
                            <a:noFill/>
                          </a:ln>
                          <a:solidFill>
                            <a:schemeClr val="tx1"/>
                          </a:solidFill>
                          <a:effectLst/>
                          <a:latin typeface="Times New Roman" charset="0"/>
                          <a:ea typeface="宋体" charset="0"/>
                        </a:rPr>
                        <a:t>73%</a:t>
                      </a:r>
                      <a:endParaRPr kumimoji="0" lang="en-US" altLang="zh-CN" sz="2800" b="0" i="0" u="none" strike="noStrike" cap="none" normalizeH="0" baseline="0">
                        <a:ln>
                          <a:noFill/>
                        </a:ln>
                        <a:solidFill>
                          <a:schemeClr val="tx1"/>
                        </a:solidFill>
                        <a:effectLst/>
                        <a:latin typeface="Times" charset="0"/>
                        <a:ea typeface="宋体"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a:ln>
                            <a:noFill/>
                          </a:ln>
                          <a:solidFill>
                            <a:schemeClr val="tx1"/>
                          </a:solidFill>
                          <a:effectLst/>
                          <a:latin typeface="Times New Roman" charset="0"/>
                          <a:ea typeface="宋体" charset="0"/>
                        </a:rPr>
                        <a:t>84%</a:t>
                      </a:r>
                      <a:endParaRPr kumimoji="0" lang="en-US" altLang="zh-CN" sz="2800" b="0" i="0" u="none" strike="noStrike" cap="none" normalizeH="0" baseline="0">
                        <a:ln>
                          <a:noFill/>
                        </a:ln>
                        <a:solidFill>
                          <a:schemeClr val="tx1"/>
                        </a:solidFill>
                        <a:effectLst/>
                        <a:latin typeface="Times" charset="0"/>
                        <a:ea typeface="宋体"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7943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a:ln>
                            <a:noFill/>
                          </a:ln>
                          <a:solidFill>
                            <a:schemeClr val="tx1"/>
                          </a:solidFill>
                          <a:effectLst/>
                          <a:latin typeface="Times New Roman" charset="0"/>
                          <a:ea typeface="宋体" charset="0"/>
                        </a:rPr>
                        <a:t>Rat</a:t>
                      </a:r>
                      <a:endParaRPr kumimoji="0" lang="en-US" altLang="zh-CN" sz="2800" b="0" i="0" u="none" strike="noStrike" cap="none" normalizeH="0" baseline="0">
                        <a:ln>
                          <a:noFill/>
                        </a:ln>
                        <a:solidFill>
                          <a:schemeClr val="tx1"/>
                        </a:solidFill>
                        <a:effectLst/>
                        <a:latin typeface="Times" charset="0"/>
                        <a:ea typeface="宋体"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a:ln>
                            <a:noFill/>
                          </a:ln>
                          <a:solidFill>
                            <a:schemeClr val="tx1"/>
                          </a:solidFill>
                          <a:effectLst/>
                          <a:latin typeface="Times New Roman" charset="0"/>
                          <a:ea typeface="宋体" charset="0"/>
                        </a:rPr>
                        <a:t>79%</a:t>
                      </a:r>
                      <a:endParaRPr kumimoji="0" lang="en-US" altLang="zh-CN" sz="2800" b="0" i="0" u="none" strike="noStrike" cap="none" normalizeH="0" baseline="0">
                        <a:ln>
                          <a:noFill/>
                        </a:ln>
                        <a:solidFill>
                          <a:schemeClr val="tx1"/>
                        </a:solidFill>
                        <a:effectLst/>
                        <a:latin typeface="Times" charset="0"/>
                        <a:ea typeface="宋体"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a:ln>
                            <a:noFill/>
                          </a:ln>
                          <a:solidFill>
                            <a:schemeClr val="tx1"/>
                          </a:solidFill>
                          <a:effectLst/>
                          <a:latin typeface="Times New Roman" charset="0"/>
                          <a:ea typeface="宋体" charset="0"/>
                        </a:rPr>
                        <a:t>89%</a:t>
                      </a:r>
                      <a:endParaRPr kumimoji="0" lang="en-US" altLang="zh-CN" sz="2800" b="0" i="0" u="none" strike="noStrike" cap="none" normalizeH="0" baseline="0">
                        <a:ln>
                          <a:noFill/>
                        </a:ln>
                        <a:solidFill>
                          <a:schemeClr val="tx1"/>
                        </a:solidFill>
                        <a:effectLst/>
                        <a:latin typeface="Times" charset="0"/>
                        <a:ea typeface="宋体"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38938" name="Object 26"/>
          <p:cNvGraphicFramePr>
            <a:graphicFrameLocks noChangeAspect="1"/>
          </p:cNvGraphicFramePr>
          <p:nvPr/>
        </p:nvGraphicFramePr>
        <p:xfrm>
          <a:off x="838200" y="4876800"/>
          <a:ext cx="7467600" cy="914400"/>
        </p:xfrm>
        <a:graphic>
          <a:graphicData uri="http://schemas.openxmlformats.org/presentationml/2006/ole">
            <mc:AlternateContent xmlns:mc="http://schemas.openxmlformats.org/markup-compatibility/2006">
              <mc:Choice xmlns:v="urn:schemas-microsoft-com:vml" Requires="v">
                <p:oleObj spid="_x0000_s258051" name="文档" r:id="rId3" imgW="5486400" imgH="408432" progId="Word.Document.8">
                  <p:embed/>
                </p:oleObj>
              </mc:Choice>
              <mc:Fallback>
                <p:oleObj name="文档" r:id="rId3" imgW="5486400" imgH="408432" progId="Word.Document.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4876800"/>
                        <a:ext cx="7467600" cy="914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spTree>
    <p:extLst>
      <p:ext uri="{BB962C8B-B14F-4D97-AF65-F5344CB8AC3E}">
        <p14:creationId xmlns:p14="http://schemas.microsoft.com/office/powerpoint/2010/main" val="3728874973"/>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主题">
  <a:themeElements>
    <a:clrScheme name="办公室">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Adaptive Evolution">
  <a:themeElements>
    <a:clrScheme name="Adaptive Evolution 8">
      <a:dk1>
        <a:srgbClr val="919191"/>
      </a:dk1>
      <a:lt1>
        <a:srgbClr val="DADADA"/>
      </a:lt1>
      <a:dk2>
        <a:srgbClr val="00221F"/>
      </a:dk2>
      <a:lt2>
        <a:srgbClr val="EAEC5E"/>
      </a:lt2>
      <a:accent1>
        <a:srgbClr val="618FFD"/>
      </a:accent1>
      <a:accent2>
        <a:srgbClr val="00AE00"/>
      </a:accent2>
      <a:accent3>
        <a:srgbClr val="AAABAB"/>
      </a:accent3>
      <a:accent4>
        <a:srgbClr val="BABABA"/>
      </a:accent4>
      <a:accent5>
        <a:srgbClr val="B7C6FE"/>
      </a:accent5>
      <a:accent6>
        <a:srgbClr val="009D00"/>
      </a:accent6>
      <a:hlink>
        <a:srgbClr val="FC0128"/>
      </a:hlink>
      <a:folHlink>
        <a:srgbClr val="CECECE"/>
      </a:folHlink>
    </a:clrScheme>
    <a:fontScheme name="Adaptive Evolution">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charset="0"/>
            <a:ea typeface="宋体" pitchFamily="2" charset="-122"/>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charset="0"/>
            <a:ea typeface="宋体" pitchFamily="2" charset="-122"/>
          </a:defRPr>
        </a:defPPr>
      </a:lstStyle>
    </a:lnDef>
  </a:objectDefaults>
  <a:extraClrSchemeLst>
    <a:extraClrScheme>
      <a:clrScheme name="Adaptive Evolu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daptive Evolu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daptive Evolu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daptive Evolu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daptive Evolu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daptive Evolu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daptive Evolu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Adaptive Evolution 8">
        <a:dk1>
          <a:srgbClr val="919191"/>
        </a:dk1>
        <a:lt1>
          <a:srgbClr val="DADADA"/>
        </a:lt1>
        <a:dk2>
          <a:srgbClr val="00221F"/>
        </a:dk2>
        <a:lt2>
          <a:srgbClr val="EAEC5E"/>
        </a:lt2>
        <a:accent1>
          <a:srgbClr val="618FFD"/>
        </a:accent1>
        <a:accent2>
          <a:srgbClr val="00AE00"/>
        </a:accent2>
        <a:accent3>
          <a:srgbClr val="AAABAB"/>
        </a:accent3>
        <a:accent4>
          <a:srgbClr val="BABABA"/>
        </a:accent4>
        <a:accent5>
          <a:srgbClr val="B7C6FE"/>
        </a:accent5>
        <a:accent6>
          <a:srgbClr val="009D00"/>
        </a:accent6>
        <a:hlink>
          <a:srgbClr val="FC0128"/>
        </a:hlink>
        <a:folHlink>
          <a:srgbClr val="CECECE"/>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主题">
  <a:themeElements>
    <a:clrScheme name="办公室">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53127</TotalTime>
  <Words>3430</Words>
  <Application>Microsoft Macintosh PowerPoint</Application>
  <PresentationFormat>全屏显示(4:3)</PresentationFormat>
  <Paragraphs>376</Paragraphs>
  <Slides>108</Slides>
  <Notes>18</Notes>
  <HiddenSlides>0</HiddenSlides>
  <MMClips>0</MMClips>
  <ScaleCrop>false</ScaleCrop>
  <HeadingPairs>
    <vt:vector size="6" baseType="variant">
      <vt:variant>
        <vt:lpstr>主题</vt:lpstr>
      </vt:variant>
      <vt:variant>
        <vt:i4>2</vt:i4>
      </vt:variant>
      <vt:variant>
        <vt:lpstr>嵌入的 OLE 服务器</vt:lpstr>
      </vt:variant>
      <vt:variant>
        <vt:i4>2</vt:i4>
      </vt:variant>
      <vt:variant>
        <vt:lpstr>幻灯片标题</vt:lpstr>
      </vt:variant>
      <vt:variant>
        <vt:i4>108</vt:i4>
      </vt:variant>
    </vt:vector>
  </HeadingPairs>
  <TitlesOfParts>
    <vt:vector size="112" baseType="lpstr">
      <vt:lpstr>Office 主题</vt:lpstr>
      <vt:lpstr>Adaptive Evolution</vt:lpstr>
      <vt:lpstr>Microsoft Word 97 - 2004 文档</vt:lpstr>
      <vt:lpstr>Microsoft Word Document</vt:lpstr>
      <vt:lpstr>Introduction to Bioinformatics</vt:lpstr>
      <vt:lpstr>PowerPoint 演示文稿</vt:lpstr>
      <vt:lpstr>PowerPoint 演示文稿</vt:lpstr>
      <vt:lpstr>组学(-omics)时代的到来</vt:lpstr>
      <vt:lpstr>PowerPoint 演示文稿</vt:lpstr>
      <vt:lpstr>DNA sequencing</vt:lpstr>
      <vt:lpstr>PowerPoint 演示文稿</vt:lpstr>
      <vt:lpstr>PowerPoint 演示文稿</vt:lpstr>
      <vt:lpstr>Shotgun sequencing</vt:lpstr>
      <vt:lpstr>GenBank DNA sequence</vt:lpstr>
      <vt:lpstr>FASTA sequence format</vt:lpstr>
      <vt:lpstr>Sequence Alignment</vt:lpstr>
      <vt:lpstr>Global alignment</vt:lpstr>
      <vt:lpstr>Local alignment</vt:lpstr>
      <vt:lpstr>Methods for pair-wise alignment</vt:lpstr>
      <vt:lpstr>Dot matrix to compare two sequences</vt:lpstr>
      <vt:lpstr>Dot matrix to detect repeats</vt:lpstr>
      <vt:lpstr>Example of Scores</vt:lpstr>
      <vt:lpstr>PowerPoint 演示文稿</vt:lpstr>
      <vt:lpstr>PowerPoint 演示文稿</vt:lpstr>
      <vt:lpstr>Description of Dynamic Programming</vt:lpstr>
      <vt:lpstr>PAM scoring matrix</vt:lpstr>
      <vt:lpstr>PowerPoint 演示文稿</vt:lpstr>
      <vt:lpstr>Gene Duplication and Speciation</vt:lpstr>
      <vt:lpstr>PowerPoint 演示文稿</vt:lpstr>
      <vt:lpstr>BLOSUM62 scoring matrix</vt:lpstr>
      <vt:lpstr>PowerPoint 演示文稿</vt:lpstr>
      <vt:lpstr>How to assess the significance of the alignment score?</vt:lpstr>
      <vt:lpstr>PowerPoint 演示文稿</vt:lpstr>
      <vt:lpstr> BLAST Basic Local Alignment Search Tool </vt:lpstr>
      <vt:lpstr>BLAST 流程</vt:lpstr>
      <vt:lpstr>http://www.ncbi.nlm.nih.gov/BLAST</vt:lpstr>
      <vt:lpstr>PowerPoint 演示文稿</vt:lpstr>
      <vt:lpstr>BLAST系列程序选择流程</vt:lpstr>
      <vt:lpstr>BLASTp</vt:lpstr>
      <vt:lpstr>BLAST ID</vt:lpstr>
      <vt:lpstr>BLAST 结果 (1 - 5)</vt:lpstr>
      <vt:lpstr>BLAST 结果 (1)</vt:lpstr>
      <vt:lpstr>BLAST 结果 (2)</vt:lpstr>
      <vt:lpstr>BLAST 结果 (3)</vt:lpstr>
      <vt:lpstr>BLAST 结果 (4)</vt:lpstr>
      <vt:lpstr>BLAST 结果 (5)</vt:lpstr>
      <vt:lpstr>分值和E值</vt:lpstr>
      <vt:lpstr>PowerPoint 演示文稿</vt:lpstr>
      <vt:lpstr>PowerPoint 演示文稿</vt:lpstr>
      <vt:lpstr>Multiple sequence alignment</vt:lpstr>
      <vt:lpstr>Global multiple sequence alignment</vt:lpstr>
      <vt:lpstr>Progressive sequence alignment</vt:lpstr>
      <vt:lpstr>Progressive sequence alignment</vt:lpstr>
      <vt:lpstr>An example of CLUSTALW</vt:lpstr>
      <vt:lpstr>Local Multiple Sequence Alignment</vt:lpstr>
      <vt:lpstr>Block Analysis</vt:lpstr>
      <vt:lpstr>Expectation maximization (EM) algorithm</vt:lpstr>
      <vt:lpstr>EM algorithm (Expectation Step)</vt:lpstr>
      <vt:lpstr>EM algorithm (Maximization Step)</vt:lpstr>
      <vt:lpstr>Gibbs Sampler</vt:lpstr>
      <vt:lpstr>Hidden Markov Model (HMM)</vt:lpstr>
      <vt:lpstr>Hidden Markov Model (HMM)</vt:lpstr>
      <vt:lpstr>PowerPoint 演示文稿</vt:lpstr>
      <vt:lpstr>PowerPoint 演示文稿</vt:lpstr>
      <vt:lpstr>Position Specific Scoring Matrix (PSSM)</vt:lpstr>
      <vt:lpstr>Scoring a PSSM with a sequence</vt:lpstr>
      <vt:lpstr>PowerPoint 演示文稿</vt:lpstr>
      <vt:lpstr>Hidden Markov Model for Gene Finding</vt:lpstr>
      <vt:lpstr>PowerPoint 演示文稿</vt:lpstr>
      <vt:lpstr>Promoter Analysis</vt:lpstr>
      <vt:lpstr>Neural Network for Gene Finding</vt:lpstr>
      <vt:lpstr>实例一</vt:lpstr>
      <vt:lpstr>PowerPoint 演示文稿</vt:lpstr>
      <vt:lpstr>Introduction</vt:lpstr>
      <vt:lpstr>PowerPoint 演示文稿</vt:lpstr>
      <vt:lpstr>Cleavage/polyadenylation machinery</vt:lpstr>
      <vt:lpstr>PowerPoint 演示文稿</vt:lpstr>
      <vt:lpstr>PowerPoint 演示文稿</vt:lpstr>
      <vt:lpstr>PowerPoint 演示文稿</vt:lpstr>
      <vt:lpstr>Alternative polyadenylation</vt:lpstr>
      <vt:lpstr>PowerPoint 演示文稿</vt:lpstr>
      <vt:lpstr>PowerPoint 演示文稿</vt:lpstr>
      <vt:lpstr>Can we use computational analysis to systematically identify these three types of alternative polyadenylation?</vt:lpstr>
      <vt:lpstr>EST and full-length cDNA</vt:lpstr>
      <vt:lpstr>PowerPoint 演示文稿</vt:lpstr>
      <vt:lpstr>Data source</vt:lpstr>
      <vt:lpstr>Alignment procedures</vt:lpstr>
      <vt:lpstr>PowerPoint 演示文稿</vt:lpstr>
      <vt:lpstr>Classification of polyA ESTs</vt:lpstr>
      <vt:lpstr>Identification of polyA site</vt:lpstr>
      <vt:lpstr>PowerPoint 演示文稿</vt:lpstr>
      <vt:lpstr>PowerPoint 演示文稿</vt:lpstr>
      <vt:lpstr>Tandem polyA sites</vt:lpstr>
      <vt:lpstr>PowerPoint 演示文稿</vt:lpstr>
      <vt:lpstr>Composite exon</vt:lpstr>
      <vt:lpstr>PowerPoint 演示文稿</vt:lpstr>
      <vt:lpstr>PowerPoint 演示文稿</vt:lpstr>
      <vt:lpstr>Hidden exon</vt:lpstr>
      <vt:lpstr>PowerPoint 演示文稿</vt:lpstr>
      <vt:lpstr>PowerPoint 演示文稿</vt:lpstr>
      <vt:lpstr>Truncated exon</vt:lpstr>
      <vt:lpstr>Protein-coding capacity</vt:lpstr>
      <vt:lpstr>PowerPoint 演示文稿</vt:lpstr>
      <vt:lpstr>Non-coding RNA</vt:lpstr>
      <vt:lpstr>Polyadenylation efficiency</vt:lpstr>
      <vt:lpstr>Distance effect on polyadenylation</vt:lpstr>
      <vt:lpstr>PowerPoint 演示文稿</vt:lpstr>
      <vt:lpstr>Conservation of polyA site</vt:lpstr>
      <vt:lpstr>PowerPoint 演示文稿</vt:lpstr>
      <vt:lpstr>PowerPoint 演示文稿</vt:lpstr>
      <vt:lpstr>Conclusion</vt:lpstr>
      <vt:lpstr>PowerPoint 演示文稿</vt:lpstr>
    </vt:vector>
  </TitlesOfParts>
  <Company>PICB</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Jun Yan</dc:creator>
  <cp:lastModifiedBy>Jun Yan</cp:lastModifiedBy>
  <cp:revision>396</cp:revision>
  <cp:lastPrinted>2015-11-27T10:02:47Z</cp:lastPrinted>
  <dcterms:created xsi:type="dcterms:W3CDTF">2015-04-15T06:52:13Z</dcterms:created>
  <dcterms:modified xsi:type="dcterms:W3CDTF">2017-10-09T15:15:17Z</dcterms:modified>
</cp:coreProperties>
</file>